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65" r:id="rId3"/>
    <p:sldId id="266" r:id="rId4"/>
    <p:sldId id="257" r:id="rId5"/>
    <p:sldId id="267" r:id="rId6"/>
    <p:sldId id="268"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C0C9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5" autoAdjust="0"/>
    <p:restoredTop sz="94660"/>
  </p:normalViewPr>
  <p:slideViewPr>
    <p:cSldViewPr snapToGrid="0">
      <p:cViewPr varScale="1">
        <p:scale>
          <a:sx n="110" d="100"/>
          <a:sy n="110" d="100"/>
        </p:scale>
        <p:origin x="34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0C876F-D680-46AA-9420-76A42B59035F}"/>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7F45EE7-BAE8-47BE-A736-811E81B00A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4F3A34B-50AC-44E5-B46B-29FF03C67B73}"/>
              </a:ext>
            </a:extLst>
          </p:cNvPr>
          <p:cNvSpPr>
            <a:spLocks noGrp="1"/>
          </p:cNvSpPr>
          <p:nvPr>
            <p:ph type="dt" sz="half" idx="10"/>
          </p:nvPr>
        </p:nvSpPr>
        <p:spPr/>
        <p:txBody>
          <a:bodyPr/>
          <a:lstStyle/>
          <a:p>
            <a:fld id="{B63F5988-0B35-4B2A-8082-F40C17546F96}" type="datetimeFigureOut">
              <a:rPr kumimoji="1" lang="ja-JP" altLang="en-US" smtClean="0"/>
              <a:t>2024/6/17</a:t>
            </a:fld>
            <a:endParaRPr kumimoji="1" lang="ja-JP" altLang="en-US"/>
          </a:p>
        </p:txBody>
      </p:sp>
      <p:sp>
        <p:nvSpPr>
          <p:cNvPr id="5" name="フッター プレースホルダー 4">
            <a:extLst>
              <a:ext uri="{FF2B5EF4-FFF2-40B4-BE49-F238E27FC236}">
                <a16:creationId xmlns:a16="http://schemas.microsoft.com/office/drawing/2014/main" id="{9C122FC4-33DD-4974-BF78-69A5FE36B26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DDBCDC7-EC28-4DDD-90FE-90969AEBE83A}"/>
              </a:ext>
            </a:extLst>
          </p:cNvPr>
          <p:cNvSpPr>
            <a:spLocks noGrp="1"/>
          </p:cNvSpPr>
          <p:nvPr>
            <p:ph type="sldNum" sz="quarter" idx="12"/>
          </p:nvPr>
        </p:nvSpPr>
        <p:spPr/>
        <p:txBody>
          <a:bodyPr/>
          <a:lstStyle/>
          <a:p>
            <a:fld id="{93486DD1-95CE-4823-BF9C-8FF5C0A47EF9}" type="slidenum">
              <a:rPr kumimoji="1" lang="ja-JP" altLang="en-US" smtClean="0"/>
              <a:t>‹#›</a:t>
            </a:fld>
            <a:endParaRPr kumimoji="1" lang="ja-JP" altLang="en-US"/>
          </a:p>
        </p:txBody>
      </p:sp>
    </p:spTree>
    <p:extLst>
      <p:ext uri="{BB962C8B-B14F-4D97-AF65-F5344CB8AC3E}">
        <p14:creationId xmlns:p14="http://schemas.microsoft.com/office/powerpoint/2010/main" val="898497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D57CDC-F283-4253-A90B-895239055A8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EB343A2-079E-4493-8191-F042B77E473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460F189-6131-4C7D-843B-B59823B4DD45}"/>
              </a:ext>
            </a:extLst>
          </p:cNvPr>
          <p:cNvSpPr>
            <a:spLocks noGrp="1"/>
          </p:cNvSpPr>
          <p:nvPr>
            <p:ph type="dt" sz="half" idx="10"/>
          </p:nvPr>
        </p:nvSpPr>
        <p:spPr/>
        <p:txBody>
          <a:bodyPr/>
          <a:lstStyle/>
          <a:p>
            <a:fld id="{B63F5988-0B35-4B2A-8082-F40C17546F96}" type="datetimeFigureOut">
              <a:rPr kumimoji="1" lang="ja-JP" altLang="en-US" smtClean="0"/>
              <a:t>2024/6/17</a:t>
            </a:fld>
            <a:endParaRPr kumimoji="1" lang="ja-JP" altLang="en-US"/>
          </a:p>
        </p:txBody>
      </p:sp>
      <p:sp>
        <p:nvSpPr>
          <p:cNvPr id="5" name="フッター プレースホルダー 4">
            <a:extLst>
              <a:ext uri="{FF2B5EF4-FFF2-40B4-BE49-F238E27FC236}">
                <a16:creationId xmlns:a16="http://schemas.microsoft.com/office/drawing/2014/main" id="{0E2CED64-E7CD-4442-AB3D-4DF3CE6399E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050CB9A-D2C5-4C97-84BE-F4723B035D5F}"/>
              </a:ext>
            </a:extLst>
          </p:cNvPr>
          <p:cNvSpPr>
            <a:spLocks noGrp="1"/>
          </p:cNvSpPr>
          <p:nvPr>
            <p:ph type="sldNum" sz="quarter" idx="12"/>
          </p:nvPr>
        </p:nvSpPr>
        <p:spPr/>
        <p:txBody>
          <a:bodyPr/>
          <a:lstStyle/>
          <a:p>
            <a:fld id="{93486DD1-95CE-4823-BF9C-8FF5C0A47EF9}" type="slidenum">
              <a:rPr kumimoji="1" lang="ja-JP" altLang="en-US" smtClean="0"/>
              <a:t>‹#›</a:t>
            </a:fld>
            <a:endParaRPr kumimoji="1" lang="ja-JP" altLang="en-US"/>
          </a:p>
        </p:txBody>
      </p:sp>
    </p:spTree>
    <p:extLst>
      <p:ext uri="{BB962C8B-B14F-4D97-AF65-F5344CB8AC3E}">
        <p14:creationId xmlns:p14="http://schemas.microsoft.com/office/powerpoint/2010/main" val="4026370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2B6D23B-B966-44B3-B72A-F39D9CFFE3D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EB307BE-93D7-41AB-8729-79E60D3F752C}"/>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7931E61-21F8-47B5-829F-0FD028A3B039}"/>
              </a:ext>
            </a:extLst>
          </p:cNvPr>
          <p:cNvSpPr>
            <a:spLocks noGrp="1"/>
          </p:cNvSpPr>
          <p:nvPr>
            <p:ph type="dt" sz="half" idx="10"/>
          </p:nvPr>
        </p:nvSpPr>
        <p:spPr/>
        <p:txBody>
          <a:bodyPr/>
          <a:lstStyle/>
          <a:p>
            <a:fld id="{B63F5988-0B35-4B2A-8082-F40C17546F96}" type="datetimeFigureOut">
              <a:rPr kumimoji="1" lang="ja-JP" altLang="en-US" smtClean="0"/>
              <a:t>2024/6/17</a:t>
            </a:fld>
            <a:endParaRPr kumimoji="1" lang="ja-JP" altLang="en-US"/>
          </a:p>
        </p:txBody>
      </p:sp>
      <p:sp>
        <p:nvSpPr>
          <p:cNvPr id="5" name="フッター プレースホルダー 4">
            <a:extLst>
              <a:ext uri="{FF2B5EF4-FFF2-40B4-BE49-F238E27FC236}">
                <a16:creationId xmlns:a16="http://schemas.microsoft.com/office/drawing/2014/main" id="{03864CB9-BC41-445A-9AE6-0DA6CCBD03F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114B0B2-E7E0-4BAB-8B0F-C206E841D4CC}"/>
              </a:ext>
            </a:extLst>
          </p:cNvPr>
          <p:cNvSpPr>
            <a:spLocks noGrp="1"/>
          </p:cNvSpPr>
          <p:nvPr>
            <p:ph type="sldNum" sz="quarter" idx="12"/>
          </p:nvPr>
        </p:nvSpPr>
        <p:spPr/>
        <p:txBody>
          <a:bodyPr/>
          <a:lstStyle/>
          <a:p>
            <a:fld id="{93486DD1-95CE-4823-BF9C-8FF5C0A47EF9}" type="slidenum">
              <a:rPr kumimoji="1" lang="ja-JP" altLang="en-US" smtClean="0"/>
              <a:t>‹#›</a:t>
            </a:fld>
            <a:endParaRPr kumimoji="1" lang="ja-JP" altLang="en-US"/>
          </a:p>
        </p:txBody>
      </p:sp>
    </p:spTree>
    <p:extLst>
      <p:ext uri="{BB962C8B-B14F-4D97-AF65-F5344CB8AC3E}">
        <p14:creationId xmlns:p14="http://schemas.microsoft.com/office/powerpoint/2010/main" val="1146815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F6ED9D-BDC0-4829-9337-98D42BFFD86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F1DF2D3-0FAB-40C6-BD91-D5C6E9ACDC5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05C4CA8-4955-4077-A301-40A52DBDF621}"/>
              </a:ext>
            </a:extLst>
          </p:cNvPr>
          <p:cNvSpPr>
            <a:spLocks noGrp="1"/>
          </p:cNvSpPr>
          <p:nvPr>
            <p:ph type="dt" sz="half" idx="10"/>
          </p:nvPr>
        </p:nvSpPr>
        <p:spPr/>
        <p:txBody>
          <a:bodyPr/>
          <a:lstStyle/>
          <a:p>
            <a:fld id="{B63F5988-0B35-4B2A-8082-F40C17546F96}" type="datetimeFigureOut">
              <a:rPr kumimoji="1" lang="ja-JP" altLang="en-US" smtClean="0"/>
              <a:t>2024/6/17</a:t>
            </a:fld>
            <a:endParaRPr kumimoji="1" lang="ja-JP" altLang="en-US"/>
          </a:p>
        </p:txBody>
      </p:sp>
      <p:sp>
        <p:nvSpPr>
          <p:cNvPr id="5" name="フッター プレースホルダー 4">
            <a:extLst>
              <a:ext uri="{FF2B5EF4-FFF2-40B4-BE49-F238E27FC236}">
                <a16:creationId xmlns:a16="http://schemas.microsoft.com/office/drawing/2014/main" id="{5B123961-6A7A-4C87-BB23-8239FE87806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4097306-C98F-4BEB-9EC2-1DDB6D1D2E4A}"/>
              </a:ext>
            </a:extLst>
          </p:cNvPr>
          <p:cNvSpPr>
            <a:spLocks noGrp="1"/>
          </p:cNvSpPr>
          <p:nvPr>
            <p:ph type="sldNum" sz="quarter" idx="12"/>
          </p:nvPr>
        </p:nvSpPr>
        <p:spPr/>
        <p:txBody>
          <a:bodyPr/>
          <a:lstStyle/>
          <a:p>
            <a:fld id="{93486DD1-95CE-4823-BF9C-8FF5C0A47EF9}" type="slidenum">
              <a:rPr kumimoji="1" lang="ja-JP" altLang="en-US" smtClean="0"/>
              <a:t>‹#›</a:t>
            </a:fld>
            <a:endParaRPr kumimoji="1" lang="ja-JP" altLang="en-US"/>
          </a:p>
        </p:txBody>
      </p:sp>
    </p:spTree>
    <p:extLst>
      <p:ext uri="{BB962C8B-B14F-4D97-AF65-F5344CB8AC3E}">
        <p14:creationId xmlns:p14="http://schemas.microsoft.com/office/powerpoint/2010/main" val="174061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363BD4-E8FE-44F9-9A68-D310A60F1F1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F9DB9C9-13CD-424C-8807-AFEB41DB15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9FE6296-AE1C-40FF-9315-3D82462DD1C1}"/>
              </a:ext>
            </a:extLst>
          </p:cNvPr>
          <p:cNvSpPr>
            <a:spLocks noGrp="1"/>
          </p:cNvSpPr>
          <p:nvPr>
            <p:ph type="dt" sz="half" idx="10"/>
          </p:nvPr>
        </p:nvSpPr>
        <p:spPr/>
        <p:txBody>
          <a:bodyPr/>
          <a:lstStyle/>
          <a:p>
            <a:fld id="{B63F5988-0B35-4B2A-8082-F40C17546F96}" type="datetimeFigureOut">
              <a:rPr kumimoji="1" lang="ja-JP" altLang="en-US" smtClean="0"/>
              <a:t>2024/6/17</a:t>
            </a:fld>
            <a:endParaRPr kumimoji="1" lang="ja-JP" altLang="en-US"/>
          </a:p>
        </p:txBody>
      </p:sp>
      <p:sp>
        <p:nvSpPr>
          <p:cNvPr id="5" name="フッター プレースホルダー 4">
            <a:extLst>
              <a:ext uri="{FF2B5EF4-FFF2-40B4-BE49-F238E27FC236}">
                <a16:creationId xmlns:a16="http://schemas.microsoft.com/office/drawing/2014/main" id="{B88D41B7-2EC4-46AA-9394-201AA607038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0E6774D-3365-435D-BED7-639742E205E3}"/>
              </a:ext>
            </a:extLst>
          </p:cNvPr>
          <p:cNvSpPr>
            <a:spLocks noGrp="1"/>
          </p:cNvSpPr>
          <p:nvPr>
            <p:ph type="sldNum" sz="quarter" idx="12"/>
          </p:nvPr>
        </p:nvSpPr>
        <p:spPr/>
        <p:txBody>
          <a:bodyPr/>
          <a:lstStyle/>
          <a:p>
            <a:fld id="{93486DD1-95CE-4823-BF9C-8FF5C0A47EF9}" type="slidenum">
              <a:rPr kumimoji="1" lang="ja-JP" altLang="en-US" smtClean="0"/>
              <a:t>‹#›</a:t>
            </a:fld>
            <a:endParaRPr kumimoji="1" lang="ja-JP" altLang="en-US"/>
          </a:p>
        </p:txBody>
      </p:sp>
    </p:spTree>
    <p:extLst>
      <p:ext uri="{BB962C8B-B14F-4D97-AF65-F5344CB8AC3E}">
        <p14:creationId xmlns:p14="http://schemas.microsoft.com/office/powerpoint/2010/main" val="403879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68E24E-D812-4BAF-B923-A8CA826C73C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6A42C15-4F06-46EE-A45A-739042C64032}"/>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C7A7548-2BA6-4FC7-BE2B-539206097FB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A869407-06F5-49AD-8B4F-771B6C4BC7BA}"/>
              </a:ext>
            </a:extLst>
          </p:cNvPr>
          <p:cNvSpPr>
            <a:spLocks noGrp="1"/>
          </p:cNvSpPr>
          <p:nvPr>
            <p:ph type="dt" sz="half" idx="10"/>
          </p:nvPr>
        </p:nvSpPr>
        <p:spPr/>
        <p:txBody>
          <a:bodyPr/>
          <a:lstStyle/>
          <a:p>
            <a:fld id="{B63F5988-0B35-4B2A-8082-F40C17546F96}" type="datetimeFigureOut">
              <a:rPr kumimoji="1" lang="ja-JP" altLang="en-US" smtClean="0"/>
              <a:t>2024/6/17</a:t>
            </a:fld>
            <a:endParaRPr kumimoji="1" lang="ja-JP" altLang="en-US"/>
          </a:p>
        </p:txBody>
      </p:sp>
      <p:sp>
        <p:nvSpPr>
          <p:cNvPr id="6" name="フッター プレースホルダー 5">
            <a:extLst>
              <a:ext uri="{FF2B5EF4-FFF2-40B4-BE49-F238E27FC236}">
                <a16:creationId xmlns:a16="http://schemas.microsoft.com/office/drawing/2014/main" id="{47A31D30-5516-450D-BEE6-9513A749F28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FDCAB1F-CE36-4A61-9948-615A0BF65AAE}"/>
              </a:ext>
            </a:extLst>
          </p:cNvPr>
          <p:cNvSpPr>
            <a:spLocks noGrp="1"/>
          </p:cNvSpPr>
          <p:nvPr>
            <p:ph type="sldNum" sz="quarter" idx="12"/>
          </p:nvPr>
        </p:nvSpPr>
        <p:spPr/>
        <p:txBody>
          <a:bodyPr/>
          <a:lstStyle/>
          <a:p>
            <a:fld id="{93486DD1-95CE-4823-BF9C-8FF5C0A47EF9}" type="slidenum">
              <a:rPr kumimoji="1" lang="ja-JP" altLang="en-US" smtClean="0"/>
              <a:t>‹#›</a:t>
            </a:fld>
            <a:endParaRPr kumimoji="1" lang="ja-JP" altLang="en-US"/>
          </a:p>
        </p:txBody>
      </p:sp>
    </p:spTree>
    <p:extLst>
      <p:ext uri="{BB962C8B-B14F-4D97-AF65-F5344CB8AC3E}">
        <p14:creationId xmlns:p14="http://schemas.microsoft.com/office/powerpoint/2010/main" val="2531326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07736C-F3E8-43DB-9447-8DB016B0069F}"/>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02E9D0B-FAC8-46DC-B627-23143C2821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774B271-0524-4499-8852-FD2DD979BA1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E288856-D3A2-4429-A202-44A3874A56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762458C-E47B-4F93-8068-D6C238D1094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AF1B34F-E9A0-44F9-8DDC-A453C78BAB45}"/>
              </a:ext>
            </a:extLst>
          </p:cNvPr>
          <p:cNvSpPr>
            <a:spLocks noGrp="1"/>
          </p:cNvSpPr>
          <p:nvPr>
            <p:ph type="dt" sz="half" idx="10"/>
          </p:nvPr>
        </p:nvSpPr>
        <p:spPr/>
        <p:txBody>
          <a:bodyPr/>
          <a:lstStyle/>
          <a:p>
            <a:fld id="{B63F5988-0B35-4B2A-8082-F40C17546F96}" type="datetimeFigureOut">
              <a:rPr kumimoji="1" lang="ja-JP" altLang="en-US" smtClean="0"/>
              <a:t>2024/6/17</a:t>
            </a:fld>
            <a:endParaRPr kumimoji="1" lang="ja-JP" altLang="en-US"/>
          </a:p>
        </p:txBody>
      </p:sp>
      <p:sp>
        <p:nvSpPr>
          <p:cNvPr id="8" name="フッター プレースホルダー 7">
            <a:extLst>
              <a:ext uri="{FF2B5EF4-FFF2-40B4-BE49-F238E27FC236}">
                <a16:creationId xmlns:a16="http://schemas.microsoft.com/office/drawing/2014/main" id="{0AFB7A8E-C35D-4053-8EC6-B2FC9AD134C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FC4AF08-91F2-4A65-A6C2-F3DEFD47B4D4}"/>
              </a:ext>
            </a:extLst>
          </p:cNvPr>
          <p:cNvSpPr>
            <a:spLocks noGrp="1"/>
          </p:cNvSpPr>
          <p:nvPr>
            <p:ph type="sldNum" sz="quarter" idx="12"/>
          </p:nvPr>
        </p:nvSpPr>
        <p:spPr/>
        <p:txBody>
          <a:bodyPr/>
          <a:lstStyle/>
          <a:p>
            <a:fld id="{93486DD1-95CE-4823-BF9C-8FF5C0A47EF9}" type="slidenum">
              <a:rPr kumimoji="1" lang="ja-JP" altLang="en-US" smtClean="0"/>
              <a:t>‹#›</a:t>
            </a:fld>
            <a:endParaRPr kumimoji="1" lang="ja-JP" altLang="en-US"/>
          </a:p>
        </p:txBody>
      </p:sp>
    </p:spTree>
    <p:extLst>
      <p:ext uri="{BB962C8B-B14F-4D97-AF65-F5344CB8AC3E}">
        <p14:creationId xmlns:p14="http://schemas.microsoft.com/office/powerpoint/2010/main" val="3032065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1DD2AF-3A81-4AE8-86D4-F8EF627F0CAC}"/>
              </a:ext>
            </a:extLst>
          </p:cNvPr>
          <p:cNvSpPr>
            <a:spLocks noGrp="1"/>
          </p:cNvSpPr>
          <p:nvPr>
            <p:ph type="title"/>
          </p:nvPr>
        </p:nvSpPr>
        <p:spPr>
          <a:xfrm>
            <a:off x="212558" y="184651"/>
            <a:ext cx="9717505" cy="673601"/>
          </a:xfrm>
        </p:spPr>
        <p:txBody>
          <a:bodyPr>
            <a:noAutofit/>
          </a:bodyPr>
          <a:lstStyle>
            <a:lvl1pPr>
              <a:defRPr sz="3600" b="0">
                <a:latin typeface="+mn-ea"/>
                <a:ea typeface="+mn-ea"/>
              </a:defRPr>
            </a:lvl1pPr>
          </a:lstStyle>
          <a:p>
            <a:r>
              <a:rPr kumimoji="1" lang="ja-JP" altLang="en-US" dirty="0"/>
              <a:t>マスター タイトルの書式設定</a:t>
            </a:r>
          </a:p>
        </p:txBody>
      </p:sp>
      <p:sp>
        <p:nvSpPr>
          <p:cNvPr id="4" name="テキスト プレースホルダー 3">
            <a:extLst>
              <a:ext uri="{FF2B5EF4-FFF2-40B4-BE49-F238E27FC236}">
                <a16:creationId xmlns:a16="http://schemas.microsoft.com/office/drawing/2014/main" id="{532A798F-15A2-4A2B-A78F-33120DA0881D}"/>
              </a:ext>
            </a:extLst>
          </p:cNvPr>
          <p:cNvSpPr>
            <a:spLocks noGrp="1"/>
          </p:cNvSpPr>
          <p:nvPr>
            <p:ph type="body" sz="quarter" idx="10"/>
          </p:nvPr>
        </p:nvSpPr>
        <p:spPr>
          <a:xfrm>
            <a:off x="212558" y="1128713"/>
            <a:ext cx="11383963" cy="317122"/>
          </a:xfrm>
        </p:spPr>
        <p:txBody>
          <a:bodyPr>
            <a:noAutofit/>
          </a:bodyPr>
          <a:lstStyle>
            <a:lvl1pPr>
              <a:defRPr sz="1400"/>
            </a:lvl1pPr>
            <a:lvl2pPr>
              <a:defRPr sz="1200"/>
            </a:lvl2pPr>
            <a:lvl3pPr>
              <a:defRPr sz="1100"/>
            </a:lvl3pPr>
            <a:lvl4pPr>
              <a:defRPr sz="1050"/>
            </a:lvl4pPr>
            <a:lvl5pPr>
              <a:defRPr sz="105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3574620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0BAE963-B210-459A-916F-5961B52BF625}"/>
              </a:ext>
            </a:extLst>
          </p:cNvPr>
          <p:cNvSpPr>
            <a:spLocks noGrp="1"/>
          </p:cNvSpPr>
          <p:nvPr>
            <p:ph type="dt" sz="half" idx="10"/>
          </p:nvPr>
        </p:nvSpPr>
        <p:spPr/>
        <p:txBody>
          <a:bodyPr/>
          <a:lstStyle/>
          <a:p>
            <a:fld id="{B63F5988-0B35-4B2A-8082-F40C17546F96}" type="datetimeFigureOut">
              <a:rPr kumimoji="1" lang="ja-JP" altLang="en-US" smtClean="0"/>
              <a:t>2024/6/17</a:t>
            </a:fld>
            <a:endParaRPr kumimoji="1" lang="ja-JP" altLang="en-US"/>
          </a:p>
        </p:txBody>
      </p:sp>
      <p:sp>
        <p:nvSpPr>
          <p:cNvPr id="3" name="フッター プレースホルダー 2">
            <a:extLst>
              <a:ext uri="{FF2B5EF4-FFF2-40B4-BE49-F238E27FC236}">
                <a16:creationId xmlns:a16="http://schemas.microsoft.com/office/drawing/2014/main" id="{018E4678-7A5F-46B3-9E8B-8709F87BCED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D6CEFDE-3900-4162-8DFB-8C7E97EB04B9}"/>
              </a:ext>
            </a:extLst>
          </p:cNvPr>
          <p:cNvSpPr>
            <a:spLocks noGrp="1"/>
          </p:cNvSpPr>
          <p:nvPr>
            <p:ph type="sldNum" sz="quarter" idx="12"/>
          </p:nvPr>
        </p:nvSpPr>
        <p:spPr/>
        <p:txBody>
          <a:bodyPr/>
          <a:lstStyle/>
          <a:p>
            <a:fld id="{93486DD1-95CE-4823-BF9C-8FF5C0A47EF9}" type="slidenum">
              <a:rPr kumimoji="1" lang="ja-JP" altLang="en-US" smtClean="0"/>
              <a:t>‹#›</a:t>
            </a:fld>
            <a:endParaRPr kumimoji="1" lang="ja-JP" altLang="en-US"/>
          </a:p>
        </p:txBody>
      </p:sp>
    </p:spTree>
    <p:extLst>
      <p:ext uri="{BB962C8B-B14F-4D97-AF65-F5344CB8AC3E}">
        <p14:creationId xmlns:p14="http://schemas.microsoft.com/office/powerpoint/2010/main" val="2563542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04A171-FB31-4343-9FD2-127A78E2ADE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B4FF3BA-3812-4757-A8F4-623D2758D2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62FF208-BD3D-4414-8DE0-41B1CA1226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dirty="0"/>
              <a:t>マスター テキストの書式設定</a:t>
            </a:r>
          </a:p>
        </p:txBody>
      </p:sp>
      <p:sp>
        <p:nvSpPr>
          <p:cNvPr id="5" name="日付プレースホルダー 4">
            <a:extLst>
              <a:ext uri="{FF2B5EF4-FFF2-40B4-BE49-F238E27FC236}">
                <a16:creationId xmlns:a16="http://schemas.microsoft.com/office/drawing/2014/main" id="{20B66803-1ED2-4856-89E8-8C33221982A1}"/>
              </a:ext>
            </a:extLst>
          </p:cNvPr>
          <p:cNvSpPr>
            <a:spLocks noGrp="1"/>
          </p:cNvSpPr>
          <p:nvPr>
            <p:ph type="dt" sz="half" idx="10"/>
          </p:nvPr>
        </p:nvSpPr>
        <p:spPr/>
        <p:txBody>
          <a:bodyPr/>
          <a:lstStyle/>
          <a:p>
            <a:fld id="{B63F5988-0B35-4B2A-8082-F40C17546F96}" type="datetimeFigureOut">
              <a:rPr kumimoji="1" lang="ja-JP" altLang="en-US" smtClean="0"/>
              <a:t>2024/6/17</a:t>
            </a:fld>
            <a:endParaRPr kumimoji="1" lang="ja-JP" altLang="en-US"/>
          </a:p>
        </p:txBody>
      </p:sp>
      <p:sp>
        <p:nvSpPr>
          <p:cNvPr id="6" name="フッター プレースホルダー 5">
            <a:extLst>
              <a:ext uri="{FF2B5EF4-FFF2-40B4-BE49-F238E27FC236}">
                <a16:creationId xmlns:a16="http://schemas.microsoft.com/office/drawing/2014/main" id="{63AB7337-1C46-4B8B-B26D-FFA47587817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BD308CC-4614-4AFE-8621-2EC05AFC5E87}"/>
              </a:ext>
            </a:extLst>
          </p:cNvPr>
          <p:cNvSpPr>
            <a:spLocks noGrp="1"/>
          </p:cNvSpPr>
          <p:nvPr>
            <p:ph type="sldNum" sz="quarter" idx="12"/>
          </p:nvPr>
        </p:nvSpPr>
        <p:spPr/>
        <p:txBody>
          <a:bodyPr/>
          <a:lstStyle/>
          <a:p>
            <a:fld id="{93486DD1-95CE-4823-BF9C-8FF5C0A47EF9}" type="slidenum">
              <a:rPr kumimoji="1" lang="ja-JP" altLang="en-US" smtClean="0"/>
              <a:t>‹#›</a:t>
            </a:fld>
            <a:endParaRPr kumimoji="1" lang="ja-JP" altLang="en-US"/>
          </a:p>
        </p:txBody>
      </p:sp>
    </p:spTree>
    <p:extLst>
      <p:ext uri="{BB962C8B-B14F-4D97-AF65-F5344CB8AC3E}">
        <p14:creationId xmlns:p14="http://schemas.microsoft.com/office/powerpoint/2010/main" val="2798087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2BF43B-842F-4FED-AAA4-942AE8F1A9D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3C00EC2-F34D-4B9E-A8BE-F421A7AE83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27749D7-B86A-4378-91AC-927F8D1AB4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AA0C1A0-62AF-42EC-A86D-E2279BAA33BA}"/>
              </a:ext>
            </a:extLst>
          </p:cNvPr>
          <p:cNvSpPr>
            <a:spLocks noGrp="1"/>
          </p:cNvSpPr>
          <p:nvPr>
            <p:ph type="dt" sz="half" idx="10"/>
          </p:nvPr>
        </p:nvSpPr>
        <p:spPr/>
        <p:txBody>
          <a:bodyPr/>
          <a:lstStyle/>
          <a:p>
            <a:fld id="{B63F5988-0B35-4B2A-8082-F40C17546F96}" type="datetimeFigureOut">
              <a:rPr kumimoji="1" lang="ja-JP" altLang="en-US" smtClean="0"/>
              <a:t>2024/6/17</a:t>
            </a:fld>
            <a:endParaRPr kumimoji="1" lang="ja-JP" altLang="en-US"/>
          </a:p>
        </p:txBody>
      </p:sp>
      <p:sp>
        <p:nvSpPr>
          <p:cNvPr id="6" name="フッター プレースホルダー 5">
            <a:extLst>
              <a:ext uri="{FF2B5EF4-FFF2-40B4-BE49-F238E27FC236}">
                <a16:creationId xmlns:a16="http://schemas.microsoft.com/office/drawing/2014/main" id="{3EFD73AA-5FE1-4AEF-887C-ED4BED4406F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733837F-54B5-4496-B90C-5512E19A6DD8}"/>
              </a:ext>
            </a:extLst>
          </p:cNvPr>
          <p:cNvSpPr>
            <a:spLocks noGrp="1"/>
          </p:cNvSpPr>
          <p:nvPr>
            <p:ph type="sldNum" sz="quarter" idx="12"/>
          </p:nvPr>
        </p:nvSpPr>
        <p:spPr/>
        <p:txBody>
          <a:bodyPr/>
          <a:lstStyle/>
          <a:p>
            <a:fld id="{93486DD1-95CE-4823-BF9C-8FF5C0A47EF9}" type="slidenum">
              <a:rPr kumimoji="1" lang="ja-JP" altLang="en-US" smtClean="0"/>
              <a:t>‹#›</a:t>
            </a:fld>
            <a:endParaRPr kumimoji="1" lang="ja-JP" altLang="en-US"/>
          </a:p>
        </p:txBody>
      </p:sp>
    </p:spTree>
    <p:extLst>
      <p:ext uri="{BB962C8B-B14F-4D97-AF65-F5344CB8AC3E}">
        <p14:creationId xmlns:p14="http://schemas.microsoft.com/office/powerpoint/2010/main" val="3100414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7B232D3-9579-4487-8559-CD8FA549BCDA}"/>
              </a:ext>
            </a:extLst>
          </p:cNvPr>
          <p:cNvSpPr>
            <a:spLocks noGrp="1"/>
          </p:cNvSpPr>
          <p:nvPr>
            <p:ph type="title"/>
          </p:nvPr>
        </p:nvSpPr>
        <p:spPr>
          <a:xfrm>
            <a:off x="838200" y="365125"/>
            <a:ext cx="10515600" cy="1281113"/>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CA6E4D03-9C6B-4120-9C2E-F1099C687D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EDBCB9C-0B5C-4E64-8841-CC3DA17C4F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3F5988-0B35-4B2A-8082-F40C17546F96}" type="datetimeFigureOut">
              <a:rPr kumimoji="1" lang="ja-JP" altLang="en-US" smtClean="0"/>
              <a:t>2024/6/17</a:t>
            </a:fld>
            <a:endParaRPr kumimoji="1" lang="ja-JP" altLang="en-US"/>
          </a:p>
        </p:txBody>
      </p:sp>
      <p:sp>
        <p:nvSpPr>
          <p:cNvPr id="5" name="フッター プレースホルダー 4">
            <a:extLst>
              <a:ext uri="{FF2B5EF4-FFF2-40B4-BE49-F238E27FC236}">
                <a16:creationId xmlns:a16="http://schemas.microsoft.com/office/drawing/2014/main" id="{CF0ECE33-9C60-4F6A-95FB-FE353BC7A7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70E4F26-8A20-4724-8821-D9099D052A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486DD1-95CE-4823-BF9C-8FF5C0A47EF9}" type="slidenum">
              <a:rPr kumimoji="1" lang="ja-JP" altLang="en-US" smtClean="0"/>
              <a:t>‹#›</a:t>
            </a:fld>
            <a:endParaRPr kumimoji="1" lang="ja-JP" altLang="en-US"/>
          </a:p>
        </p:txBody>
      </p:sp>
    </p:spTree>
    <p:extLst>
      <p:ext uri="{BB962C8B-B14F-4D97-AF65-F5344CB8AC3E}">
        <p14:creationId xmlns:p14="http://schemas.microsoft.com/office/powerpoint/2010/main" val="375858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6.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 Id="rId9" Type="http://schemas.openxmlformats.org/officeDocument/2006/relationships/image" Target="../media/image11.jpeg"/></Relationships>
</file>

<file path=ppt/slides/_rels/slide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5">
            <a:extLst>
              <a:ext uri="{FF2B5EF4-FFF2-40B4-BE49-F238E27FC236}">
                <a16:creationId xmlns:a16="http://schemas.microsoft.com/office/drawing/2014/main" id="{AF7291DC-DBB8-45B8-8A4E-BB9F7451BCB7}"/>
              </a:ext>
            </a:extLst>
          </p:cNvPr>
          <p:cNvGraphicFramePr>
            <a:graphicFrameLocks noGrp="1"/>
          </p:cNvGraphicFramePr>
          <p:nvPr>
            <p:extLst>
              <p:ext uri="{D42A27DB-BD31-4B8C-83A1-F6EECF244321}">
                <p14:modId xmlns:p14="http://schemas.microsoft.com/office/powerpoint/2010/main" val="3507648377"/>
              </p:ext>
            </p:extLst>
          </p:nvPr>
        </p:nvGraphicFramePr>
        <p:xfrm>
          <a:off x="5914684" y="1476037"/>
          <a:ext cx="5760000" cy="5126188"/>
        </p:xfrm>
        <a:graphic>
          <a:graphicData uri="http://schemas.openxmlformats.org/drawingml/2006/table">
            <a:tbl>
              <a:tblPr firstCol="1">
                <a:tableStyleId>{7DF18680-E054-41AD-8BC1-D1AEF772440D}</a:tableStyleId>
              </a:tblPr>
              <a:tblGrid>
                <a:gridCol w="1678979">
                  <a:extLst>
                    <a:ext uri="{9D8B030D-6E8A-4147-A177-3AD203B41FA5}">
                      <a16:colId xmlns:a16="http://schemas.microsoft.com/office/drawing/2014/main" val="1352165695"/>
                    </a:ext>
                  </a:extLst>
                </a:gridCol>
                <a:gridCol w="4081021">
                  <a:extLst>
                    <a:ext uri="{9D8B030D-6E8A-4147-A177-3AD203B41FA5}">
                      <a16:colId xmlns:a16="http://schemas.microsoft.com/office/drawing/2014/main" val="3669455314"/>
                    </a:ext>
                  </a:extLst>
                </a:gridCol>
              </a:tblGrid>
              <a:tr h="1047095">
                <a:tc>
                  <a:txBody>
                    <a:bodyPr/>
                    <a:lstStyle/>
                    <a:p>
                      <a:r>
                        <a:rPr kumimoji="1" lang="ja-JP" altLang="en-US" sz="1050" dirty="0"/>
                        <a:t>参考価格 </a:t>
                      </a:r>
                      <a:r>
                        <a:rPr kumimoji="1" lang="en-US" altLang="ja-JP" sz="1050" dirty="0"/>
                        <a:t>[</a:t>
                      </a:r>
                      <a:r>
                        <a:rPr kumimoji="1" lang="ja-JP" altLang="en-US" sz="1050" dirty="0"/>
                        <a:t>税別</a:t>
                      </a:r>
                      <a:r>
                        <a:rPr kumimoji="1" lang="en-US" altLang="ja-JP" sz="105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a:t>
                      </a:r>
                      <a:r>
                        <a:rPr kumimoji="1" lang="ja-JP" altLang="en-US" sz="1050" dirty="0"/>
                        <a:t>印刷</a:t>
                      </a:r>
                      <a:r>
                        <a:rPr kumimoji="1" lang="en-US" altLang="ja-JP" sz="1050" dirty="0"/>
                        <a:t>1</a:t>
                      </a:r>
                      <a:r>
                        <a:rPr kumimoji="1" lang="ja-JP" altLang="en-US" sz="1050" dirty="0"/>
                        <a:t>色・幅</a:t>
                      </a:r>
                      <a:r>
                        <a:rPr kumimoji="1" lang="en-US" altLang="ja-JP" sz="1050" dirty="0"/>
                        <a:t>12mm)</a:t>
                      </a:r>
                    </a:p>
                  </a:txBody>
                  <a:tcPr marL="85823" marR="85823" marT="42911" marB="42911" anchor="ctr"/>
                </a:tc>
                <a:tc>
                  <a:txBody>
                    <a:bodyPr/>
                    <a:lstStyle/>
                    <a:p>
                      <a:pPr algn="l"/>
                      <a:r>
                        <a:rPr kumimoji="1" lang="en-US" altLang="ja-JP" sz="1050" dirty="0"/>
                        <a:t>100</a:t>
                      </a:r>
                      <a:r>
                        <a:rPr kumimoji="1" lang="ja-JP" altLang="en-US" sz="1050" dirty="0"/>
                        <a:t>個：</a:t>
                      </a:r>
                      <a:r>
                        <a:rPr kumimoji="1" lang="en-US" altLang="ja-JP" sz="1050" dirty="0"/>
                        <a:t>@147</a:t>
                      </a:r>
                      <a:r>
                        <a:rPr kumimoji="1" lang="ja-JP" altLang="en-US" sz="1050" dirty="0"/>
                        <a:t>円</a:t>
                      </a:r>
                      <a:endParaRPr kumimoji="1" lang="en-US" altLang="ja-JP" sz="1050" dirty="0"/>
                    </a:p>
                    <a:p>
                      <a:pPr algn="l"/>
                      <a:r>
                        <a:rPr kumimoji="1" lang="en-US" altLang="ja-JP" sz="1050" dirty="0">
                          <a:solidFill>
                            <a:schemeClr val="tx1"/>
                          </a:solidFill>
                        </a:rPr>
                        <a:t>500</a:t>
                      </a:r>
                      <a:r>
                        <a:rPr kumimoji="1" lang="ja-JP" altLang="en-US" sz="1050" dirty="0">
                          <a:solidFill>
                            <a:schemeClr val="tx1"/>
                          </a:solidFill>
                        </a:rPr>
                        <a:t>個：</a:t>
                      </a:r>
                      <a:r>
                        <a:rPr kumimoji="1" lang="en-US" altLang="ja-JP" sz="1050" dirty="0">
                          <a:solidFill>
                            <a:schemeClr val="tx1"/>
                          </a:solidFill>
                        </a:rPr>
                        <a:t>@76</a:t>
                      </a:r>
                      <a:r>
                        <a:rPr kumimoji="1" lang="ja-JP" altLang="en-US" sz="1050" dirty="0">
                          <a:solidFill>
                            <a:schemeClr val="tx1"/>
                          </a:solidFill>
                        </a:rPr>
                        <a:t>円</a:t>
                      </a:r>
                      <a:endParaRPr kumimoji="1" lang="en-US" altLang="ja-JP" sz="1050" dirty="0">
                        <a:solidFill>
                          <a:schemeClr val="tx1"/>
                        </a:solidFill>
                      </a:endParaRPr>
                    </a:p>
                    <a:p>
                      <a:pPr algn="l"/>
                      <a:r>
                        <a:rPr kumimoji="1" lang="en-US" altLang="ja-JP" sz="1050" dirty="0">
                          <a:solidFill>
                            <a:schemeClr val="tx1"/>
                          </a:solidFill>
                        </a:rPr>
                        <a:t>1,000</a:t>
                      </a:r>
                      <a:r>
                        <a:rPr kumimoji="1" lang="ja-JP" altLang="en-US" sz="1050" dirty="0">
                          <a:solidFill>
                            <a:schemeClr val="tx1"/>
                          </a:solidFill>
                        </a:rPr>
                        <a:t>個：</a:t>
                      </a:r>
                      <a:r>
                        <a:rPr kumimoji="1" lang="en-US" altLang="ja-JP" sz="1050" dirty="0">
                          <a:solidFill>
                            <a:schemeClr val="tx1"/>
                          </a:solidFill>
                        </a:rPr>
                        <a:t>@54</a:t>
                      </a:r>
                      <a:r>
                        <a:rPr kumimoji="1" lang="ja-JP" altLang="en-US" sz="1050" dirty="0">
                          <a:solidFill>
                            <a:schemeClr val="tx1"/>
                          </a:solidFill>
                        </a:rPr>
                        <a:t>円</a:t>
                      </a:r>
                      <a:endParaRPr kumimoji="1" lang="en-US" altLang="ja-JP" sz="1050" dirty="0">
                        <a:solidFill>
                          <a:schemeClr val="tx1"/>
                        </a:solidFill>
                      </a:endParaRPr>
                    </a:p>
                    <a:p>
                      <a:pPr algn="l"/>
                      <a:r>
                        <a:rPr kumimoji="1" lang="en-US" altLang="ja-JP" sz="1050" dirty="0">
                          <a:solidFill>
                            <a:schemeClr val="tx1"/>
                          </a:solidFill>
                        </a:rPr>
                        <a:t>5,000</a:t>
                      </a:r>
                      <a:r>
                        <a:rPr kumimoji="1" lang="ja-JP" altLang="en-US" sz="1050" dirty="0">
                          <a:solidFill>
                            <a:schemeClr val="tx1"/>
                          </a:solidFill>
                        </a:rPr>
                        <a:t>個：</a:t>
                      </a:r>
                      <a:r>
                        <a:rPr kumimoji="1" lang="en-US" altLang="ja-JP" sz="1050" dirty="0">
                          <a:solidFill>
                            <a:schemeClr val="tx1"/>
                          </a:solidFill>
                        </a:rPr>
                        <a:t>@37</a:t>
                      </a:r>
                      <a:r>
                        <a:rPr kumimoji="1" lang="ja-JP" altLang="en-US" sz="1050" dirty="0">
                          <a:solidFill>
                            <a:schemeClr val="tx1"/>
                          </a:solidFill>
                        </a:rPr>
                        <a:t>円</a:t>
                      </a:r>
                      <a:endParaRPr kumimoji="1" lang="en-US" altLang="ja-JP" sz="1050" dirty="0">
                        <a:solidFill>
                          <a:schemeClr val="tx1"/>
                        </a:solidFill>
                      </a:endParaRPr>
                    </a:p>
                    <a:p>
                      <a:pPr algn="l"/>
                      <a:r>
                        <a:rPr kumimoji="1" lang="en-US" altLang="ja-JP" sz="1050" dirty="0">
                          <a:solidFill>
                            <a:schemeClr val="tx1"/>
                          </a:solidFill>
                        </a:rPr>
                        <a:t>10,000</a:t>
                      </a:r>
                      <a:r>
                        <a:rPr kumimoji="1" lang="ja-JP" altLang="en-US" sz="1050" dirty="0">
                          <a:solidFill>
                            <a:schemeClr val="tx1"/>
                          </a:solidFill>
                        </a:rPr>
                        <a:t>個：</a:t>
                      </a:r>
                      <a:r>
                        <a:rPr kumimoji="1" lang="en-US" altLang="ja-JP" sz="1050" dirty="0">
                          <a:solidFill>
                            <a:schemeClr val="tx1"/>
                          </a:solidFill>
                        </a:rPr>
                        <a:t>@26</a:t>
                      </a:r>
                      <a:r>
                        <a:rPr kumimoji="1" lang="ja-JP" altLang="en-US" sz="1050" dirty="0">
                          <a:solidFill>
                            <a:schemeClr val="tx1"/>
                          </a:solidFill>
                        </a:rPr>
                        <a:t>円</a:t>
                      </a:r>
                      <a:endParaRPr kumimoji="1" lang="en-US" altLang="ja-JP" sz="1050" dirty="0">
                        <a:solidFill>
                          <a:schemeClr val="tx1"/>
                        </a:solidFill>
                      </a:endParaRPr>
                    </a:p>
                  </a:txBody>
                  <a:tcPr marL="85823" marR="85823" marT="42911" marB="42911" anchor="ctr"/>
                </a:tc>
                <a:extLst>
                  <a:ext uri="{0D108BD9-81ED-4DB2-BD59-A6C34878D82A}">
                    <a16:rowId xmlns:a16="http://schemas.microsoft.com/office/drawing/2014/main" val="765606552"/>
                  </a:ext>
                </a:extLst>
              </a:tr>
              <a:tr h="479697">
                <a:tc>
                  <a:txBody>
                    <a:bodyPr/>
                    <a:lstStyle/>
                    <a:p>
                      <a:r>
                        <a:rPr kumimoji="1" lang="ja-JP" altLang="en-US" sz="1050" dirty="0"/>
                        <a:t>納期</a:t>
                      </a:r>
                      <a:endParaRPr kumimoji="1" lang="en-US" altLang="ja-JP" sz="1050" dirty="0"/>
                    </a:p>
                    <a:p>
                      <a:r>
                        <a:rPr kumimoji="1" lang="en-US" altLang="ja-JP" sz="1050" dirty="0"/>
                        <a:t>(</a:t>
                      </a:r>
                      <a:r>
                        <a:rPr kumimoji="1" lang="ja-JP" altLang="en-US" sz="1050" dirty="0"/>
                        <a:t>～</a:t>
                      </a:r>
                      <a:r>
                        <a:rPr kumimoji="1" lang="en-US" altLang="ja-JP" sz="1050" dirty="0"/>
                        <a:t>1,000</a:t>
                      </a:r>
                      <a:r>
                        <a:rPr kumimoji="1" lang="ja-JP" altLang="en-US" sz="1050" dirty="0"/>
                        <a:t>個</a:t>
                      </a:r>
                      <a:r>
                        <a:rPr kumimoji="1" lang="en-US" altLang="ja-JP" sz="1050" dirty="0"/>
                        <a:t>)</a:t>
                      </a:r>
                      <a:endParaRPr kumimoji="1" lang="ja-JP" altLang="en-US" sz="1050" dirty="0"/>
                    </a:p>
                  </a:txBody>
                  <a:tcPr marL="85823" marR="85823" marT="42911" marB="42911" anchor="ctr"/>
                </a:tc>
                <a:tc>
                  <a:txBody>
                    <a:bodyPr/>
                    <a:lstStyle/>
                    <a:p>
                      <a:r>
                        <a:rPr kumimoji="1" lang="ja-JP" altLang="en-US" sz="1050" dirty="0"/>
                        <a:t>通常対応：</a:t>
                      </a:r>
                      <a:r>
                        <a:rPr kumimoji="1" lang="en-US" altLang="ja-JP" sz="1050" dirty="0"/>
                        <a:t>12</a:t>
                      </a:r>
                      <a:r>
                        <a:rPr kumimoji="1" lang="ja-JP" altLang="en-US" sz="1050" dirty="0"/>
                        <a:t>営業日出荷</a:t>
                      </a:r>
                      <a:endParaRPr kumimoji="1" lang="en-US" altLang="ja-JP" sz="1050" dirty="0"/>
                    </a:p>
                    <a:p>
                      <a:r>
                        <a:rPr kumimoji="1" lang="ja-JP" altLang="en-US" sz="1050" dirty="0"/>
                        <a:t>特急対応：</a:t>
                      </a:r>
                      <a:r>
                        <a:rPr kumimoji="1" lang="en-US" altLang="ja-JP" sz="1050" dirty="0"/>
                        <a:t>8</a:t>
                      </a:r>
                      <a:r>
                        <a:rPr kumimoji="1" lang="ja-JP" altLang="en-US" sz="1050" dirty="0"/>
                        <a:t>営業日出荷（有料：合計金額の</a:t>
                      </a:r>
                      <a:r>
                        <a:rPr kumimoji="1" lang="en-US" altLang="ja-JP" sz="1050" dirty="0"/>
                        <a:t>2</a:t>
                      </a:r>
                      <a:r>
                        <a:rPr kumimoji="1" lang="ja-JP" altLang="en-US" sz="1050" dirty="0"/>
                        <a:t>割増）</a:t>
                      </a:r>
                    </a:p>
                  </a:txBody>
                  <a:tcPr marL="85823" marR="85823" marT="42911" marB="42911" anchor="ctr"/>
                </a:tc>
                <a:extLst>
                  <a:ext uri="{0D108BD9-81ED-4DB2-BD59-A6C34878D82A}">
                    <a16:rowId xmlns:a16="http://schemas.microsoft.com/office/drawing/2014/main" val="665336536"/>
                  </a:ext>
                </a:extLst>
              </a:tr>
              <a:tr h="668830">
                <a:tc>
                  <a:txBody>
                    <a:bodyPr/>
                    <a:lstStyle/>
                    <a:p>
                      <a:r>
                        <a:rPr kumimoji="1" lang="ja-JP" altLang="en-US" sz="1050" dirty="0"/>
                        <a:t>素材</a:t>
                      </a:r>
                    </a:p>
                  </a:txBody>
                  <a:tcPr marL="85823" marR="85823" marT="42911" marB="42911" anchor="ctr"/>
                </a:tc>
                <a:tc>
                  <a:txBody>
                    <a:bodyPr/>
                    <a:lstStyle/>
                    <a:p>
                      <a:r>
                        <a:rPr kumimoji="1" lang="ja-JP" altLang="en-US" sz="1050" b="0" kern="1200" dirty="0">
                          <a:solidFill>
                            <a:schemeClr val="dk1"/>
                          </a:solidFill>
                          <a:effectLst/>
                        </a:rPr>
                        <a:t>シリコン</a:t>
                      </a:r>
                      <a:endParaRPr kumimoji="1" lang="en-US" altLang="ja-JP" sz="1050" b="0" kern="1200" dirty="0">
                        <a:solidFill>
                          <a:schemeClr val="dk1"/>
                        </a:solidFill>
                        <a:effectLst/>
                      </a:endParaRPr>
                    </a:p>
                    <a:p>
                      <a:r>
                        <a:rPr kumimoji="1" lang="en-US" altLang="ja-JP" sz="1050" dirty="0"/>
                        <a:t>※</a:t>
                      </a:r>
                      <a:r>
                        <a:rPr kumimoji="1" lang="ja-JP" altLang="en-US" sz="1050" dirty="0"/>
                        <a:t>ラテックス未使用。医療用にも使用される高品質なシリコン</a:t>
                      </a:r>
                      <a:endParaRPr kumimoji="1" lang="en-US" altLang="ja-JP" sz="1050" dirty="0"/>
                    </a:p>
                    <a:p>
                      <a:r>
                        <a:rPr kumimoji="1" lang="en-US" altLang="ja-JP" sz="1050" dirty="0">
                          <a:solidFill>
                            <a:schemeClr val="tx1"/>
                          </a:solidFill>
                        </a:rPr>
                        <a:t>※</a:t>
                      </a:r>
                      <a:r>
                        <a:rPr kumimoji="1" lang="ja-JP" altLang="en-US" sz="1050" dirty="0">
                          <a:solidFill>
                            <a:schemeClr val="tx1"/>
                          </a:solidFill>
                        </a:rPr>
                        <a:t>食品衛生法が定める</a:t>
                      </a:r>
                      <a:r>
                        <a:rPr lang="ja-JP" altLang="en-US" sz="1050" dirty="0">
                          <a:solidFill>
                            <a:schemeClr val="tx1"/>
                          </a:solidFill>
                        </a:rPr>
                        <a:t>乳幼児向け</a:t>
                      </a:r>
                      <a:r>
                        <a:rPr kumimoji="1" lang="ja-JP" altLang="en-US" sz="1050" dirty="0">
                          <a:solidFill>
                            <a:schemeClr val="tx1"/>
                          </a:solidFill>
                        </a:rPr>
                        <a:t>おもちゃの試験に合格</a:t>
                      </a:r>
                    </a:p>
                  </a:txBody>
                  <a:tcPr marL="85823" marR="85823" marT="42911" marB="42911" anchor="ctr"/>
                </a:tc>
                <a:extLst>
                  <a:ext uri="{0D108BD9-81ED-4DB2-BD59-A6C34878D82A}">
                    <a16:rowId xmlns:a16="http://schemas.microsoft.com/office/drawing/2014/main" val="2250431162"/>
                  </a:ext>
                </a:extLst>
              </a:tr>
              <a:tr h="1047095">
                <a:tc>
                  <a:txBody>
                    <a:bodyPr/>
                    <a:lstStyle/>
                    <a:p>
                      <a:r>
                        <a:rPr kumimoji="1" lang="ja-JP" altLang="en-US" sz="1050" dirty="0"/>
                        <a:t>サイズ</a:t>
                      </a:r>
                    </a:p>
                  </a:txBody>
                  <a:tcPr marL="85823" marR="85823" marT="42911" marB="42911" anchor="ctr"/>
                </a:tc>
                <a:tc>
                  <a:txBody>
                    <a:bodyPr/>
                    <a:lstStyle/>
                    <a:p>
                      <a:r>
                        <a:rPr kumimoji="1" lang="ja-JP" altLang="en-US" sz="1050" b="0" kern="1200" dirty="0">
                          <a:solidFill>
                            <a:schemeClr val="dk1"/>
                          </a:solidFill>
                          <a:effectLst/>
                        </a:rPr>
                        <a:t>◆円周</a:t>
                      </a:r>
                      <a:r>
                        <a:rPr kumimoji="1" lang="en-US" altLang="ja-JP" sz="1050" b="0" kern="1200" dirty="0">
                          <a:solidFill>
                            <a:schemeClr val="dk1"/>
                          </a:solidFill>
                          <a:effectLst/>
                        </a:rPr>
                        <a:t>(</a:t>
                      </a:r>
                      <a:r>
                        <a:rPr kumimoji="1" lang="ja-JP" altLang="en-US" sz="1050" b="0" kern="1200" dirty="0">
                          <a:solidFill>
                            <a:schemeClr val="dk1"/>
                          </a:solidFill>
                          <a:effectLst/>
                        </a:rPr>
                        <a:t>外周</a:t>
                      </a:r>
                      <a:r>
                        <a:rPr kumimoji="1" lang="en-US" altLang="ja-JP" sz="1050" b="0" kern="1200" dirty="0">
                          <a:solidFill>
                            <a:schemeClr val="dk1"/>
                          </a:solidFill>
                          <a:effectLst/>
                        </a:rPr>
                        <a:t>)</a:t>
                      </a:r>
                    </a:p>
                    <a:p>
                      <a:r>
                        <a:rPr kumimoji="1" lang="en-US" altLang="ja-JP" sz="1050" b="0" kern="1200" dirty="0">
                          <a:solidFill>
                            <a:schemeClr val="dk1"/>
                          </a:solidFill>
                          <a:effectLst/>
                        </a:rPr>
                        <a:t>SS(170mm), S(180mm), M(190mm), L(202mm), LL(210mm)</a:t>
                      </a:r>
                      <a:br>
                        <a:rPr lang="ja-JP" altLang="en-US" sz="1050" dirty="0"/>
                      </a:br>
                      <a:r>
                        <a:rPr kumimoji="1" lang="ja-JP" altLang="en-US" sz="1050" b="0" kern="1200" dirty="0">
                          <a:solidFill>
                            <a:schemeClr val="dk1"/>
                          </a:solidFill>
                          <a:effectLst/>
                        </a:rPr>
                        <a:t>◆幅</a:t>
                      </a:r>
                      <a:endParaRPr kumimoji="1" lang="en-US" altLang="ja-JP" sz="1050" b="0" kern="1200" dirty="0">
                        <a:solidFill>
                          <a:schemeClr val="dk1"/>
                        </a:solidFill>
                        <a:effectLst/>
                      </a:endParaRPr>
                    </a:p>
                    <a:p>
                      <a:r>
                        <a:rPr kumimoji="1" lang="en-US" altLang="ja-JP" sz="1050" b="0" kern="1200" dirty="0">
                          <a:solidFill>
                            <a:schemeClr val="dk1"/>
                          </a:solidFill>
                          <a:effectLst/>
                        </a:rPr>
                        <a:t>6mm, 9mm, 12mm, 15mm, 20mm, 25mm, 30mm, 35mm</a:t>
                      </a:r>
                      <a:br>
                        <a:rPr lang="ja-JP" altLang="en-US" sz="1050" dirty="0"/>
                      </a:br>
                      <a:r>
                        <a:rPr kumimoji="1" lang="ja-JP" altLang="en-US" sz="1050" b="0" kern="1200" dirty="0">
                          <a:solidFill>
                            <a:schemeClr val="dk1"/>
                          </a:solidFill>
                          <a:effectLst/>
                        </a:rPr>
                        <a:t>◆厚み：</a:t>
                      </a:r>
                      <a:r>
                        <a:rPr kumimoji="1" lang="en-US" altLang="ja-JP" sz="1050" b="0" kern="1200" dirty="0">
                          <a:solidFill>
                            <a:schemeClr val="dk1"/>
                          </a:solidFill>
                          <a:effectLst/>
                        </a:rPr>
                        <a:t>2mm</a:t>
                      </a:r>
                      <a:r>
                        <a:rPr kumimoji="1" lang="ja-JP" altLang="en-US" sz="1050" b="0" kern="1200" dirty="0">
                          <a:solidFill>
                            <a:schemeClr val="dk1"/>
                          </a:solidFill>
                          <a:effectLst/>
                        </a:rPr>
                        <a:t>　</a:t>
                      </a:r>
                      <a:endParaRPr kumimoji="1" lang="ja-JP" altLang="en-US" sz="1050" dirty="0"/>
                    </a:p>
                  </a:txBody>
                  <a:tcPr marL="85823" marR="85823" marT="42911" marB="42911" anchor="ctr"/>
                </a:tc>
                <a:extLst>
                  <a:ext uri="{0D108BD9-81ED-4DB2-BD59-A6C34878D82A}">
                    <a16:rowId xmlns:a16="http://schemas.microsoft.com/office/drawing/2014/main" val="3658847236"/>
                  </a:ext>
                </a:extLst>
              </a:tr>
              <a:tr h="479697">
                <a:tc>
                  <a:txBody>
                    <a:bodyPr/>
                    <a:lstStyle/>
                    <a:p>
                      <a:r>
                        <a:rPr kumimoji="1" lang="ja-JP" altLang="en-US" sz="1050" dirty="0"/>
                        <a:t>加工方法</a:t>
                      </a:r>
                    </a:p>
                  </a:txBody>
                  <a:tcPr marL="85823" marR="85823" marT="42911" marB="42911" anchor="ctr"/>
                </a:tc>
                <a:tc>
                  <a:txBody>
                    <a:bodyPr/>
                    <a:lstStyle/>
                    <a:p>
                      <a:r>
                        <a:rPr kumimoji="1" lang="ja-JP" altLang="en-US" sz="1050" b="0" kern="1200" dirty="0">
                          <a:solidFill>
                            <a:schemeClr val="dk1"/>
                          </a:solidFill>
                          <a:effectLst/>
                        </a:rPr>
                        <a:t>シルク印刷　</a:t>
                      </a:r>
                      <a:endParaRPr kumimoji="1" lang="en-US" altLang="ja-JP" sz="1050" b="0" kern="1200" dirty="0">
                        <a:solidFill>
                          <a:schemeClr val="dk1"/>
                        </a:solidFill>
                        <a:effectLst/>
                      </a:endParaRPr>
                    </a:p>
                    <a:p>
                      <a:r>
                        <a:rPr kumimoji="1" lang="ja-JP" altLang="en-US" sz="1050" b="0" kern="1200" dirty="0">
                          <a:solidFill>
                            <a:schemeClr val="dk1"/>
                          </a:solidFill>
                          <a:effectLst/>
                        </a:rPr>
                        <a:t>印刷色：</a:t>
                      </a:r>
                      <a:r>
                        <a:rPr kumimoji="1" lang="en-US" altLang="ja-JP" sz="1050" b="0" kern="1200" dirty="0">
                          <a:solidFill>
                            <a:schemeClr val="dk1"/>
                          </a:solidFill>
                          <a:effectLst/>
                        </a:rPr>
                        <a:t>1</a:t>
                      </a:r>
                      <a:r>
                        <a:rPr kumimoji="1" lang="ja-JP" altLang="en-US" sz="1050" b="0" kern="1200" dirty="0">
                          <a:solidFill>
                            <a:schemeClr val="dk1"/>
                          </a:solidFill>
                          <a:effectLst/>
                        </a:rPr>
                        <a:t>～</a:t>
                      </a:r>
                      <a:r>
                        <a:rPr kumimoji="1" lang="en-US" altLang="ja-JP" sz="1050" b="0" kern="1200" dirty="0">
                          <a:solidFill>
                            <a:schemeClr val="dk1"/>
                          </a:solidFill>
                          <a:effectLst/>
                        </a:rPr>
                        <a:t>4</a:t>
                      </a:r>
                      <a:r>
                        <a:rPr kumimoji="1" lang="ja-JP" altLang="en-US" sz="1050" b="0" kern="1200" dirty="0">
                          <a:solidFill>
                            <a:schemeClr val="dk1"/>
                          </a:solidFill>
                          <a:effectLst/>
                        </a:rPr>
                        <a:t>色（</a:t>
                      </a:r>
                      <a:r>
                        <a:rPr kumimoji="1" lang="en-US" altLang="ja-JP" sz="1050" b="0" kern="1200" dirty="0">
                          <a:solidFill>
                            <a:schemeClr val="dk1"/>
                          </a:solidFill>
                          <a:effectLst/>
                        </a:rPr>
                        <a:t>PANTONE+ Solid Coated</a:t>
                      </a:r>
                      <a:r>
                        <a:rPr kumimoji="1" lang="ja-JP" altLang="en-US" sz="1050" b="0" kern="1200" dirty="0">
                          <a:solidFill>
                            <a:schemeClr val="dk1"/>
                          </a:solidFill>
                          <a:effectLst/>
                        </a:rPr>
                        <a:t>指定）、フルカラー（</a:t>
                      </a:r>
                      <a:r>
                        <a:rPr kumimoji="1" lang="en-US" altLang="ja-JP" sz="1050" b="0" kern="1200" dirty="0">
                          <a:solidFill>
                            <a:schemeClr val="dk1"/>
                          </a:solidFill>
                          <a:effectLst/>
                        </a:rPr>
                        <a:t>CMYK</a:t>
                      </a:r>
                      <a:r>
                        <a:rPr kumimoji="1" lang="ja-JP" altLang="en-US" sz="1050" b="0" kern="1200" dirty="0">
                          <a:solidFill>
                            <a:schemeClr val="dk1"/>
                          </a:solidFill>
                          <a:effectLst/>
                        </a:rPr>
                        <a:t>指定）</a:t>
                      </a:r>
                      <a:endParaRPr kumimoji="1" lang="en-US" altLang="ja-JP" sz="1050" b="0" i="0" kern="1200" dirty="0">
                        <a:solidFill>
                          <a:schemeClr val="dk1"/>
                        </a:solidFill>
                        <a:effectLst/>
                        <a:latin typeface="+mn-lt"/>
                        <a:ea typeface="+mn-ea"/>
                        <a:cs typeface="+mn-cs"/>
                      </a:endParaRPr>
                    </a:p>
                  </a:txBody>
                  <a:tcPr marL="85823" marR="85823" marT="42911" marB="42911" anchor="ctr"/>
                </a:tc>
                <a:extLst>
                  <a:ext uri="{0D108BD9-81ED-4DB2-BD59-A6C34878D82A}">
                    <a16:rowId xmlns:a16="http://schemas.microsoft.com/office/drawing/2014/main" val="1110475913"/>
                  </a:ext>
                </a:extLst>
              </a:tr>
              <a:tr h="479697">
                <a:tc>
                  <a:txBody>
                    <a:bodyPr/>
                    <a:lstStyle/>
                    <a:p>
                      <a:r>
                        <a:rPr kumimoji="1" lang="ja-JP" altLang="en-US" sz="1050" dirty="0"/>
                        <a:t>試作品での校正</a:t>
                      </a:r>
                    </a:p>
                  </a:txBody>
                  <a:tcPr marL="85823" marR="85823" marT="42911" marB="42911" anchor="ctr"/>
                </a:tc>
                <a:tc>
                  <a:txBody>
                    <a:bodyPr/>
                    <a:lstStyle/>
                    <a:p>
                      <a:r>
                        <a:rPr kumimoji="1" lang="ja-JP" altLang="en-US" sz="1050" dirty="0"/>
                        <a:t>写真による現物校正：</a:t>
                      </a:r>
                      <a:r>
                        <a:rPr kumimoji="1" lang="en-US" altLang="ja-JP" sz="1050" dirty="0"/>
                        <a:t>8,000</a:t>
                      </a:r>
                      <a:r>
                        <a:rPr kumimoji="1" lang="ja-JP" altLang="en-US" sz="1050" dirty="0"/>
                        <a:t>円　  </a:t>
                      </a:r>
                      <a:r>
                        <a:rPr kumimoji="1" lang="en-US" altLang="ja-JP" sz="1050" dirty="0"/>
                        <a:t>4</a:t>
                      </a:r>
                      <a:r>
                        <a:rPr kumimoji="1" lang="ja-JP" altLang="en-US" sz="1050" dirty="0"/>
                        <a:t>営業日でメールにて送付</a:t>
                      </a:r>
                    </a:p>
                    <a:p>
                      <a:r>
                        <a:rPr kumimoji="1" lang="ja-JP" altLang="en-US" sz="1050" dirty="0"/>
                        <a:t>郵便による現物校正：</a:t>
                      </a:r>
                      <a:r>
                        <a:rPr kumimoji="1" lang="en-US" altLang="ja-JP" sz="1050" dirty="0"/>
                        <a:t>10,000</a:t>
                      </a:r>
                      <a:r>
                        <a:rPr kumimoji="1" lang="ja-JP" altLang="en-US" sz="1050" dirty="0"/>
                        <a:t>円　</a:t>
                      </a:r>
                      <a:r>
                        <a:rPr kumimoji="1" lang="en-US" altLang="ja-JP" sz="1050" dirty="0"/>
                        <a:t>7</a:t>
                      </a:r>
                      <a:r>
                        <a:rPr kumimoji="1" lang="ja-JP" altLang="en-US" sz="1050" dirty="0"/>
                        <a:t>営業日で都内から出荷</a:t>
                      </a:r>
                    </a:p>
                  </a:txBody>
                  <a:tcPr marL="85823" marR="85823" marT="42911" marB="42911" anchor="ctr"/>
                </a:tc>
                <a:extLst>
                  <a:ext uri="{0D108BD9-81ED-4DB2-BD59-A6C34878D82A}">
                    <a16:rowId xmlns:a16="http://schemas.microsoft.com/office/drawing/2014/main" val="2592231442"/>
                  </a:ext>
                </a:extLst>
              </a:tr>
              <a:tr h="479697">
                <a:tc>
                  <a:txBody>
                    <a:bodyPr/>
                    <a:lstStyle/>
                    <a:p>
                      <a:r>
                        <a:rPr kumimoji="1" lang="ja-JP" altLang="en-US" sz="1050" dirty="0"/>
                        <a:t>包装</a:t>
                      </a:r>
                    </a:p>
                  </a:txBody>
                  <a:tcPr marL="85823" marR="85823" marT="42911" marB="42911" anchor="ctr"/>
                </a:tc>
                <a:tc>
                  <a:txBody>
                    <a:bodyPr/>
                    <a:lstStyle/>
                    <a:p>
                      <a:r>
                        <a:rPr kumimoji="1" lang="ja-JP" altLang="en-US" sz="1050" b="0" kern="1200" dirty="0">
                          <a:solidFill>
                            <a:schemeClr val="dk1"/>
                          </a:solidFill>
                          <a:effectLst/>
                        </a:rPr>
                        <a:t>まとめ包装</a:t>
                      </a:r>
                      <a:br>
                        <a:rPr lang="ja-JP" altLang="en-US" sz="1050" dirty="0"/>
                      </a:br>
                      <a:r>
                        <a:rPr kumimoji="1" lang="en-US" altLang="ja-JP" sz="1050" b="0" kern="1200" dirty="0">
                          <a:solidFill>
                            <a:schemeClr val="dk1"/>
                          </a:solidFill>
                          <a:effectLst/>
                        </a:rPr>
                        <a:t>※</a:t>
                      </a:r>
                      <a:r>
                        <a:rPr kumimoji="1" lang="ja-JP" altLang="en-US" sz="1050" b="0" kern="1200" dirty="0">
                          <a:solidFill>
                            <a:schemeClr val="dk1"/>
                          </a:solidFill>
                          <a:effectLst/>
                        </a:rPr>
                        <a:t>個別包装：有料オプション</a:t>
                      </a:r>
                      <a:r>
                        <a:rPr kumimoji="1" lang="en-US" altLang="ja-JP" sz="1050" b="0" kern="1200" dirty="0">
                          <a:solidFill>
                            <a:schemeClr val="dk1"/>
                          </a:solidFill>
                          <a:effectLst/>
                        </a:rPr>
                        <a:t>(@5</a:t>
                      </a:r>
                      <a:r>
                        <a:rPr kumimoji="1" lang="ja-JP" altLang="en-US" sz="1050" b="0" kern="1200" dirty="0">
                          <a:solidFill>
                            <a:schemeClr val="dk1"/>
                          </a:solidFill>
                          <a:effectLst/>
                        </a:rPr>
                        <a:t>円</a:t>
                      </a:r>
                      <a:r>
                        <a:rPr kumimoji="1" lang="en-US" altLang="ja-JP" sz="1050" b="0" kern="1200" dirty="0">
                          <a:solidFill>
                            <a:schemeClr val="dk1"/>
                          </a:solidFill>
                          <a:effectLst/>
                        </a:rPr>
                        <a:t>)</a:t>
                      </a:r>
                      <a:endParaRPr kumimoji="1" lang="ja-JP" altLang="en-US" sz="1050" dirty="0"/>
                    </a:p>
                  </a:txBody>
                  <a:tcPr marL="85823" marR="85823" marT="42911" marB="42911" anchor="ctr"/>
                </a:tc>
                <a:extLst>
                  <a:ext uri="{0D108BD9-81ED-4DB2-BD59-A6C34878D82A}">
                    <a16:rowId xmlns:a16="http://schemas.microsoft.com/office/drawing/2014/main" val="2389294511"/>
                  </a:ext>
                </a:extLst>
              </a:tr>
              <a:tr h="358195">
                <a:tc>
                  <a:txBody>
                    <a:bodyPr/>
                    <a:lstStyle/>
                    <a:p>
                      <a:r>
                        <a:rPr kumimoji="1" lang="ja-JP" altLang="en-US" sz="1050" dirty="0"/>
                        <a:t>最小制作個数</a:t>
                      </a:r>
                    </a:p>
                  </a:txBody>
                  <a:tcPr marL="85823" marR="85823" marT="42911" marB="42911" anchor="ctr"/>
                </a:tc>
                <a:tc>
                  <a:txBody>
                    <a:bodyPr/>
                    <a:lstStyle/>
                    <a:p>
                      <a:pPr algn="l" fontAlgn="ctr"/>
                      <a:r>
                        <a:rPr lang="en-US" altLang="ja-JP" sz="1050" dirty="0">
                          <a:effectLst/>
                        </a:rPr>
                        <a:t>10</a:t>
                      </a:r>
                      <a:r>
                        <a:rPr lang="ja-JP" altLang="en-US" sz="1050" dirty="0">
                          <a:effectLst/>
                        </a:rPr>
                        <a:t>個</a:t>
                      </a:r>
                    </a:p>
                  </a:txBody>
                  <a:tcPr marL="95359" marR="95359" marT="71519" marB="71519" anchor="ctr"/>
                </a:tc>
                <a:extLst>
                  <a:ext uri="{0D108BD9-81ED-4DB2-BD59-A6C34878D82A}">
                    <a16:rowId xmlns:a16="http://schemas.microsoft.com/office/drawing/2014/main" val="1876375669"/>
                  </a:ext>
                </a:extLst>
              </a:tr>
            </a:tbl>
          </a:graphicData>
        </a:graphic>
      </p:graphicFrame>
      <p:sp>
        <p:nvSpPr>
          <p:cNvPr id="22" name="タイトル 21">
            <a:extLst>
              <a:ext uri="{FF2B5EF4-FFF2-40B4-BE49-F238E27FC236}">
                <a16:creationId xmlns:a16="http://schemas.microsoft.com/office/drawing/2014/main" id="{350D4EDD-658C-48AC-AB2D-4906BCF03C52}"/>
              </a:ext>
            </a:extLst>
          </p:cNvPr>
          <p:cNvSpPr>
            <a:spLocks noGrp="1"/>
          </p:cNvSpPr>
          <p:nvPr>
            <p:ph type="title"/>
          </p:nvPr>
        </p:nvSpPr>
        <p:spPr>
          <a:xfrm>
            <a:off x="413331" y="341962"/>
            <a:ext cx="7094668" cy="673601"/>
          </a:xfrm>
        </p:spPr>
        <p:txBody>
          <a:bodyPr>
            <a:normAutofit/>
          </a:bodyPr>
          <a:lstStyle/>
          <a:p>
            <a:r>
              <a:rPr kumimoji="1" lang="ja-JP" altLang="en-US" sz="3200" dirty="0"/>
              <a:t>シルク印刷シリコンリストバンド</a:t>
            </a:r>
            <a:endParaRPr lang="ja-JP" altLang="en-US" sz="3200" dirty="0"/>
          </a:p>
        </p:txBody>
      </p:sp>
      <p:pic>
        <p:nvPicPr>
          <p:cNvPr id="9" name="図 8">
            <a:extLst>
              <a:ext uri="{FF2B5EF4-FFF2-40B4-BE49-F238E27FC236}">
                <a16:creationId xmlns:a16="http://schemas.microsoft.com/office/drawing/2014/main" id="{FA96ADD5-6258-4AAE-8BC3-EB739EEE08E2}"/>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1316991" y="1476037"/>
            <a:ext cx="3240001" cy="2160000"/>
          </a:xfrm>
          <a:prstGeom prst="rect">
            <a:avLst/>
          </a:prstGeom>
        </p:spPr>
      </p:pic>
      <p:cxnSp>
        <p:nvCxnSpPr>
          <p:cNvPr id="15" name="直線コネクタ 14">
            <a:extLst>
              <a:ext uri="{FF2B5EF4-FFF2-40B4-BE49-F238E27FC236}">
                <a16:creationId xmlns:a16="http://schemas.microsoft.com/office/drawing/2014/main" id="{8654B4F5-9640-4FBD-8467-DB21CE35BC9A}"/>
              </a:ext>
            </a:extLst>
          </p:cNvPr>
          <p:cNvCxnSpPr>
            <a:cxnSpLocks/>
            <a:stCxn id="10" idx="2"/>
          </p:cNvCxnSpPr>
          <p:nvPr/>
        </p:nvCxnSpPr>
        <p:spPr>
          <a:xfrm>
            <a:off x="1599775" y="1863643"/>
            <a:ext cx="474177" cy="348069"/>
          </a:xfrm>
          <a:prstGeom prst="line">
            <a:avLst/>
          </a:prstGeom>
        </p:spPr>
        <p:style>
          <a:lnRef idx="1">
            <a:schemeClr val="dk1"/>
          </a:lnRef>
          <a:fillRef idx="0">
            <a:schemeClr val="dk1"/>
          </a:fillRef>
          <a:effectRef idx="0">
            <a:schemeClr val="dk1"/>
          </a:effectRef>
          <a:fontRef idx="minor">
            <a:schemeClr val="tx1"/>
          </a:fontRef>
        </p:style>
      </p:cxnSp>
      <p:sp>
        <p:nvSpPr>
          <p:cNvPr id="10" name="テキスト ボックス 9">
            <a:extLst>
              <a:ext uri="{FF2B5EF4-FFF2-40B4-BE49-F238E27FC236}">
                <a16:creationId xmlns:a16="http://schemas.microsoft.com/office/drawing/2014/main" id="{AB739A14-E8B4-44E0-8FF9-D295DCFD3882}"/>
              </a:ext>
            </a:extLst>
          </p:cNvPr>
          <p:cNvSpPr txBox="1"/>
          <p:nvPr/>
        </p:nvSpPr>
        <p:spPr>
          <a:xfrm>
            <a:off x="648485" y="1448145"/>
            <a:ext cx="1902579" cy="415498"/>
          </a:xfrm>
          <a:prstGeom prst="rect">
            <a:avLst/>
          </a:prstGeom>
          <a:solidFill>
            <a:schemeClr val="bg1"/>
          </a:solidFill>
        </p:spPr>
        <p:txBody>
          <a:bodyPr wrap="square" rtlCol="0">
            <a:spAutoFit/>
          </a:bodyPr>
          <a:lstStyle/>
          <a:p>
            <a:r>
              <a:rPr kumimoji="1" lang="en-US" altLang="ja-JP" sz="1050" dirty="0"/>
              <a:t>2</a:t>
            </a:r>
            <a:r>
              <a:rPr kumimoji="1" lang="ja-JP" altLang="en-US" sz="1050" dirty="0"/>
              <a:t>色以上や細かいイラストは</a:t>
            </a:r>
            <a:endParaRPr kumimoji="1" lang="en-US" altLang="ja-JP" sz="1050" dirty="0"/>
          </a:p>
          <a:p>
            <a:r>
              <a:rPr lang="ja-JP" altLang="en-US" sz="1050" dirty="0"/>
              <a:t>シルク印刷が再現度</a:t>
            </a:r>
            <a:r>
              <a:rPr lang="en-US" altLang="ja-JP" sz="1050" dirty="0"/>
              <a:t>No.1</a:t>
            </a:r>
            <a:endParaRPr kumimoji="1" lang="ja-JP" altLang="en-US" sz="1050" dirty="0"/>
          </a:p>
        </p:txBody>
      </p:sp>
      <p:sp>
        <p:nvSpPr>
          <p:cNvPr id="27" name="テキスト ボックス 26">
            <a:extLst>
              <a:ext uri="{FF2B5EF4-FFF2-40B4-BE49-F238E27FC236}">
                <a16:creationId xmlns:a16="http://schemas.microsoft.com/office/drawing/2014/main" id="{30DE9700-5FC2-4857-A828-072526247331}"/>
              </a:ext>
            </a:extLst>
          </p:cNvPr>
          <p:cNvSpPr txBox="1"/>
          <p:nvPr/>
        </p:nvSpPr>
        <p:spPr>
          <a:xfrm>
            <a:off x="3455341" y="3442672"/>
            <a:ext cx="1838568" cy="253916"/>
          </a:xfrm>
          <a:prstGeom prst="rect">
            <a:avLst/>
          </a:prstGeom>
          <a:solidFill>
            <a:schemeClr val="bg1"/>
          </a:solidFill>
        </p:spPr>
        <p:txBody>
          <a:bodyPr wrap="square" rtlCol="0">
            <a:spAutoFit/>
          </a:bodyPr>
          <a:lstStyle/>
          <a:p>
            <a:r>
              <a:rPr kumimoji="1" lang="ja-JP" altLang="en-US" sz="1050" dirty="0"/>
              <a:t>凹凸のないフラットな印刷</a:t>
            </a:r>
          </a:p>
        </p:txBody>
      </p:sp>
      <p:cxnSp>
        <p:nvCxnSpPr>
          <p:cNvPr id="28" name="直線コネクタ 27">
            <a:extLst>
              <a:ext uri="{FF2B5EF4-FFF2-40B4-BE49-F238E27FC236}">
                <a16:creationId xmlns:a16="http://schemas.microsoft.com/office/drawing/2014/main" id="{2BA9F379-BB9B-4917-B4E5-6C0BB65EA531}"/>
              </a:ext>
            </a:extLst>
          </p:cNvPr>
          <p:cNvCxnSpPr>
            <a:cxnSpLocks/>
            <a:endCxn id="27" idx="0"/>
          </p:cNvCxnSpPr>
          <p:nvPr/>
        </p:nvCxnSpPr>
        <p:spPr>
          <a:xfrm>
            <a:off x="3722317" y="2986608"/>
            <a:ext cx="652308" cy="456064"/>
          </a:xfrm>
          <a:prstGeom prst="line">
            <a:avLst/>
          </a:prstGeom>
        </p:spPr>
        <p:style>
          <a:lnRef idx="1">
            <a:schemeClr val="dk1"/>
          </a:lnRef>
          <a:fillRef idx="0">
            <a:schemeClr val="dk1"/>
          </a:fillRef>
          <a:effectRef idx="0">
            <a:schemeClr val="dk1"/>
          </a:effectRef>
          <a:fontRef idx="minor">
            <a:schemeClr val="tx1"/>
          </a:fontRef>
        </p:style>
      </p:cxnSp>
      <p:grpSp>
        <p:nvGrpSpPr>
          <p:cNvPr id="48" name="グループ化 47">
            <a:extLst>
              <a:ext uri="{FF2B5EF4-FFF2-40B4-BE49-F238E27FC236}">
                <a16:creationId xmlns:a16="http://schemas.microsoft.com/office/drawing/2014/main" id="{303548F2-A70D-48CF-B269-A0FDB64AAD9D}"/>
              </a:ext>
            </a:extLst>
          </p:cNvPr>
          <p:cNvGrpSpPr/>
          <p:nvPr/>
        </p:nvGrpSpPr>
        <p:grpSpPr>
          <a:xfrm>
            <a:off x="648485" y="4295834"/>
            <a:ext cx="4684413" cy="1909154"/>
            <a:chOff x="537067" y="4639022"/>
            <a:chExt cx="4684413" cy="1909154"/>
          </a:xfrm>
        </p:grpSpPr>
        <p:sp>
          <p:nvSpPr>
            <p:cNvPr id="16" name="フリーフォーム: 図形 15">
              <a:extLst>
                <a:ext uri="{FF2B5EF4-FFF2-40B4-BE49-F238E27FC236}">
                  <a16:creationId xmlns:a16="http://schemas.microsoft.com/office/drawing/2014/main" id="{3C811241-CC2B-4CFF-9AA4-457C930EC0BE}"/>
                </a:ext>
              </a:extLst>
            </p:cNvPr>
            <p:cNvSpPr/>
            <p:nvPr/>
          </p:nvSpPr>
          <p:spPr>
            <a:xfrm>
              <a:off x="537067" y="5737269"/>
              <a:ext cx="1301309" cy="810907"/>
            </a:xfrm>
            <a:custGeom>
              <a:avLst/>
              <a:gdLst>
                <a:gd name="connsiteX0" fmla="*/ 0 w 2105112"/>
                <a:gd name="connsiteY0" fmla="*/ 126307 h 1263067"/>
                <a:gd name="connsiteX1" fmla="*/ 126307 w 2105112"/>
                <a:gd name="connsiteY1" fmla="*/ 0 h 1263067"/>
                <a:gd name="connsiteX2" fmla="*/ 1978805 w 2105112"/>
                <a:gd name="connsiteY2" fmla="*/ 0 h 1263067"/>
                <a:gd name="connsiteX3" fmla="*/ 2105112 w 2105112"/>
                <a:gd name="connsiteY3" fmla="*/ 126307 h 1263067"/>
                <a:gd name="connsiteX4" fmla="*/ 2105112 w 2105112"/>
                <a:gd name="connsiteY4" fmla="*/ 1136760 h 1263067"/>
                <a:gd name="connsiteX5" fmla="*/ 1978805 w 2105112"/>
                <a:gd name="connsiteY5" fmla="*/ 1263067 h 1263067"/>
                <a:gd name="connsiteX6" fmla="*/ 126307 w 2105112"/>
                <a:gd name="connsiteY6" fmla="*/ 1263067 h 1263067"/>
                <a:gd name="connsiteX7" fmla="*/ 0 w 2105112"/>
                <a:gd name="connsiteY7" fmla="*/ 1136760 h 1263067"/>
                <a:gd name="connsiteX8" fmla="*/ 0 w 2105112"/>
                <a:gd name="connsiteY8" fmla="*/ 126307 h 1263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5112" h="1263067">
                  <a:moveTo>
                    <a:pt x="0" y="126307"/>
                  </a:moveTo>
                  <a:cubicBezTo>
                    <a:pt x="0" y="56550"/>
                    <a:pt x="56550" y="0"/>
                    <a:pt x="126307" y="0"/>
                  </a:cubicBezTo>
                  <a:lnTo>
                    <a:pt x="1978805" y="0"/>
                  </a:lnTo>
                  <a:cubicBezTo>
                    <a:pt x="2048562" y="0"/>
                    <a:pt x="2105112" y="56550"/>
                    <a:pt x="2105112" y="126307"/>
                  </a:cubicBezTo>
                  <a:lnTo>
                    <a:pt x="2105112" y="1136760"/>
                  </a:lnTo>
                  <a:cubicBezTo>
                    <a:pt x="2105112" y="1206517"/>
                    <a:pt x="2048562" y="1263067"/>
                    <a:pt x="1978805" y="1263067"/>
                  </a:cubicBezTo>
                  <a:lnTo>
                    <a:pt x="126307" y="1263067"/>
                  </a:lnTo>
                  <a:cubicBezTo>
                    <a:pt x="56550" y="1263067"/>
                    <a:pt x="0" y="1206517"/>
                    <a:pt x="0" y="1136760"/>
                  </a:cubicBezTo>
                  <a:lnTo>
                    <a:pt x="0" y="126307"/>
                  </a:lnTo>
                  <a:close/>
                </a:path>
              </a:pathLst>
            </a:custGeom>
            <a:solidFill>
              <a:schemeClr val="accent5"/>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9384" tIns="109384" rIns="109384" bIns="109384" numCol="1" spcCol="1270" anchor="ctr" anchorCtr="0">
              <a:noAutofit/>
            </a:bodyPr>
            <a:lstStyle/>
            <a:p>
              <a:pPr marL="0" lvl="0" indent="0" algn="ctr" defTabSz="844550">
                <a:lnSpc>
                  <a:spcPct val="90000"/>
                </a:lnSpc>
                <a:spcBef>
                  <a:spcPct val="0"/>
                </a:spcBef>
                <a:spcAft>
                  <a:spcPct val="35000"/>
                </a:spcAft>
                <a:buNone/>
              </a:pPr>
              <a:r>
                <a:rPr kumimoji="1" lang="ja-JP" altLang="en-US" sz="1400" b="1" kern="1200" dirty="0"/>
                <a:t>低コスト</a:t>
              </a:r>
            </a:p>
          </p:txBody>
        </p:sp>
        <p:grpSp>
          <p:nvGrpSpPr>
            <p:cNvPr id="47" name="グループ化 46">
              <a:extLst>
                <a:ext uri="{FF2B5EF4-FFF2-40B4-BE49-F238E27FC236}">
                  <a16:creationId xmlns:a16="http://schemas.microsoft.com/office/drawing/2014/main" id="{A7A39986-FACF-423C-A1F0-FF83ABE5A4EA}"/>
                </a:ext>
              </a:extLst>
            </p:cNvPr>
            <p:cNvGrpSpPr/>
            <p:nvPr/>
          </p:nvGrpSpPr>
          <p:grpSpPr>
            <a:xfrm>
              <a:off x="537068" y="4639022"/>
              <a:ext cx="4684412" cy="810907"/>
              <a:chOff x="537068" y="4639022"/>
              <a:chExt cx="4684412" cy="810907"/>
            </a:xfrm>
          </p:grpSpPr>
          <p:sp>
            <p:nvSpPr>
              <p:cNvPr id="13" name="フリーフォーム: 図形 12">
                <a:extLst>
                  <a:ext uri="{FF2B5EF4-FFF2-40B4-BE49-F238E27FC236}">
                    <a16:creationId xmlns:a16="http://schemas.microsoft.com/office/drawing/2014/main" id="{736E0C6B-91E6-4300-BA3D-4288CB3D3C17}"/>
                  </a:ext>
                </a:extLst>
              </p:cNvPr>
              <p:cNvSpPr/>
              <p:nvPr/>
            </p:nvSpPr>
            <p:spPr>
              <a:xfrm>
                <a:off x="537068" y="4639022"/>
                <a:ext cx="1301309" cy="810907"/>
              </a:xfrm>
              <a:custGeom>
                <a:avLst/>
                <a:gdLst>
                  <a:gd name="connsiteX0" fmla="*/ 0 w 2105112"/>
                  <a:gd name="connsiteY0" fmla="*/ 126307 h 1263067"/>
                  <a:gd name="connsiteX1" fmla="*/ 126307 w 2105112"/>
                  <a:gd name="connsiteY1" fmla="*/ 0 h 1263067"/>
                  <a:gd name="connsiteX2" fmla="*/ 1978805 w 2105112"/>
                  <a:gd name="connsiteY2" fmla="*/ 0 h 1263067"/>
                  <a:gd name="connsiteX3" fmla="*/ 2105112 w 2105112"/>
                  <a:gd name="connsiteY3" fmla="*/ 126307 h 1263067"/>
                  <a:gd name="connsiteX4" fmla="*/ 2105112 w 2105112"/>
                  <a:gd name="connsiteY4" fmla="*/ 1136760 h 1263067"/>
                  <a:gd name="connsiteX5" fmla="*/ 1978805 w 2105112"/>
                  <a:gd name="connsiteY5" fmla="*/ 1263067 h 1263067"/>
                  <a:gd name="connsiteX6" fmla="*/ 126307 w 2105112"/>
                  <a:gd name="connsiteY6" fmla="*/ 1263067 h 1263067"/>
                  <a:gd name="connsiteX7" fmla="*/ 0 w 2105112"/>
                  <a:gd name="connsiteY7" fmla="*/ 1136760 h 1263067"/>
                  <a:gd name="connsiteX8" fmla="*/ 0 w 2105112"/>
                  <a:gd name="connsiteY8" fmla="*/ 126307 h 1263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5112" h="1263067">
                    <a:moveTo>
                      <a:pt x="0" y="126307"/>
                    </a:moveTo>
                    <a:cubicBezTo>
                      <a:pt x="0" y="56550"/>
                      <a:pt x="56550" y="0"/>
                      <a:pt x="126307" y="0"/>
                    </a:cubicBezTo>
                    <a:lnTo>
                      <a:pt x="1978805" y="0"/>
                    </a:lnTo>
                    <a:cubicBezTo>
                      <a:pt x="2048562" y="0"/>
                      <a:pt x="2105112" y="56550"/>
                      <a:pt x="2105112" y="126307"/>
                    </a:cubicBezTo>
                    <a:lnTo>
                      <a:pt x="2105112" y="1136760"/>
                    </a:lnTo>
                    <a:cubicBezTo>
                      <a:pt x="2105112" y="1206517"/>
                      <a:pt x="2048562" y="1263067"/>
                      <a:pt x="1978805" y="1263067"/>
                    </a:cubicBezTo>
                    <a:lnTo>
                      <a:pt x="126307" y="1263067"/>
                    </a:lnTo>
                    <a:cubicBezTo>
                      <a:pt x="56550" y="1263067"/>
                      <a:pt x="0" y="1206517"/>
                      <a:pt x="0" y="1136760"/>
                    </a:cubicBezTo>
                    <a:lnTo>
                      <a:pt x="0" y="126307"/>
                    </a:lnTo>
                    <a:close/>
                  </a:path>
                </a:pathLst>
              </a:custGeom>
              <a:solidFill>
                <a:schemeClr val="accent5"/>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9384" tIns="109384" rIns="109384" bIns="109384" numCol="1" spcCol="1270" anchor="ctr" anchorCtr="0">
                <a:noAutofit/>
              </a:bodyPr>
              <a:lstStyle/>
              <a:p>
                <a:pPr marL="0" lvl="0" indent="0" algn="ctr" defTabSz="844550">
                  <a:lnSpc>
                    <a:spcPct val="90000"/>
                  </a:lnSpc>
                  <a:spcBef>
                    <a:spcPct val="0"/>
                  </a:spcBef>
                  <a:spcAft>
                    <a:spcPct val="35000"/>
                  </a:spcAft>
                  <a:buNone/>
                </a:pPr>
                <a:r>
                  <a:rPr kumimoji="1" lang="ja-JP" altLang="en-US" sz="1400" b="1" kern="1200" dirty="0"/>
                  <a:t>細かい</a:t>
                </a:r>
                <a:endParaRPr kumimoji="1" lang="en-US" altLang="ja-JP" sz="1400" b="1" kern="1200" dirty="0"/>
              </a:p>
              <a:p>
                <a:pPr marL="0" lvl="0" indent="0" algn="ctr" defTabSz="844550">
                  <a:lnSpc>
                    <a:spcPct val="90000"/>
                  </a:lnSpc>
                  <a:spcBef>
                    <a:spcPct val="0"/>
                  </a:spcBef>
                  <a:spcAft>
                    <a:spcPct val="35000"/>
                  </a:spcAft>
                  <a:buNone/>
                </a:pPr>
                <a:r>
                  <a:rPr kumimoji="1" lang="ja-JP" altLang="en-US" sz="1400" b="1" kern="1200" dirty="0"/>
                  <a:t>デザイン</a:t>
                </a:r>
              </a:p>
            </p:txBody>
          </p:sp>
          <p:sp>
            <p:nvSpPr>
              <p:cNvPr id="44" name="テキスト ボックス 43">
                <a:extLst>
                  <a:ext uri="{FF2B5EF4-FFF2-40B4-BE49-F238E27FC236}">
                    <a16:creationId xmlns:a16="http://schemas.microsoft.com/office/drawing/2014/main" id="{52639B37-893A-4959-987C-9B4DB8214A70}"/>
                  </a:ext>
                </a:extLst>
              </p:cNvPr>
              <p:cNvSpPr txBox="1"/>
              <p:nvPr/>
            </p:nvSpPr>
            <p:spPr>
              <a:xfrm>
                <a:off x="1838376" y="4813643"/>
                <a:ext cx="3383104" cy="461665"/>
              </a:xfrm>
              <a:prstGeom prst="rect">
                <a:avLst/>
              </a:prstGeom>
              <a:noFill/>
            </p:spPr>
            <p:txBody>
              <a:bodyPr wrap="square" rtlCol="0">
                <a:spAutoFit/>
              </a:bodyPr>
              <a:lstStyle/>
              <a:p>
                <a:r>
                  <a:rPr kumimoji="1" lang="ja-JP" altLang="en-US" sz="1200" dirty="0"/>
                  <a:t>ロゴやイラストなどを細かい線や複数色の</a:t>
                </a:r>
                <a:endParaRPr kumimoji="1" lang="en-US" altLang="ja-JP" sz="1200" dirty="0"/>
              </a:p>
              <a:p>
                <a:r>
                  <a:rPr kumimoji="1" lang="ja-JP" altLang="en-US" sz="1200" dirty="0"/>
                  <a:t>凹凸がないフラットな印刷で再現</a:t>
                </a:r>
              </a:p>
            </p:txBody>
          </p:sp>
        </p:grpSp>
        <p:sp>
          <p:nvSpPr>
            <p:cNvPr id="46" name="テキスト ボックス 45">
              <a:extLst>
                <a:ext uri="{FF2B5EF4-FFF2-40B4-BE49-F238E27FC236}">
                  <a16:creationId xmlns:a16="http://schemas.microsoft.com/office/drawing/2014/main" id="{4E90372D-F216-46E6-9A06-540136B1D522}"/>
                </a:ext>
              </a:extLst>
            </p:cNvPr>
            <p:cNvSpPr txBox="1"/>
            <p:nvPr/>
          </p:nvSpPr>
          <p:spPr>
            <a:xfrm>
              <a:off x="1838376" y="5911890"/>
              <a:ext cx="3383104" cy="461665"/>
            </a:xfrm>
            <a:prstGeom prst="rect">
              <a:avLst/>
            </a:prstGeom>
            <a:noFill/>
          </p:spPr>
          <p:txBody>
            <a:bodyPr wrap="square" rtlCol="0">
              <a:spAutoFit/>
            </a:bodyPr>
            <a:lstStyle/>
            <a:p>
              <a:r>
                <a:rPr kumimoji="1" lang="ja-JP" altLang="en-US" sz="1200" dirty="0"/>
                <a:t>シリコンリストバンドの中で最安価格で制作可能</a:t>
              </a:r>
              <a:endParaRPr kumimoji="1" lang="en-US" altLang="ja-JP" sz="1200" dirty="0"/>
            </a:p>
          </p:txBody>
        </p:sp>
      </p:grpSp>
    </p:spTree>
    <p:extLst>
      <p:ext uri="{BB962C8B-B14F-4D97-AF65-F5344CB8AC3E}">
        <p14:creationId xmlns:p14="http://schemas.microsoft.com/office/powerpoint/2010/main" val="1402868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descr="図形 が含まれている画像&#10;&#10;自動的に生成された説明">
            <a:extLst>
              <a:ext uri="{FF2B5EF4-FFF2-40B4-BE49-F238E27FC236}">
                <a16:creationId xmlns:a16="http://schemas.microsoft.com/office/drawing/2014/main" id="{F3083F76-FB2A-4AC9-A686-6AC0DCE20D80}"/>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1316990" y="1476036"/>
            <a:ext cx="3240001" cy="2160000"/>
          </a:xfrm>
          <a:prstGeom prst="rect">
            <a:avLst/>
          </a:prstGeom>
        </p:spPr>
      </p:pic>
      <p:graphicFrame>
        <p:nvGraphicFramePr>
          <p:cNvPr id="5" name="表 5">
            <a:extLst>
              <a:ext uri="{FF2B5EF4-FFF2-40B4-BE49-F238E27FC236}">
                <a16:creationId xmlns:a16="http://schemas.microsoft.com/office/drawing/2014/main" id="{AF7291DC-DBB8-45B8-8A4E-BB9F7451BCB7}"/>
              </a:ext>
            </a:extLst>
          </p:cNvPr>
          <p:cNvGraphicFramePr>
            <a:graphicFrameLocks noGrp="1"/>
          </p:cNvGraphicFramePr>
          <p:nvPr>
            <p:extLst>
              <p:ext uri="{D42A27DB-BD31-4B8C-83A1-F6EECF244321}">
                <p14:modId xmlns:p14="http://schemas.microsoft.com/office/powerpoint/2010/main" val="3526855147"/>
              </p:ext>
            </p:extLst>
          </p:nvPr>
        </p:nvGraphicFramePr>
        <p:xfrm>
          <a:off x="5914684" y="1476036"/>
          <a:ext cx="5760000" cy="5040000"/>
        </p:xfrm>
        <a:graphic>
          <a:graphicData uri="http://schemas.openxmlformats.org/drawingml/2006/table">
            <a:tbl>
              <a:tblPr firstCol="1">
                <a:tableStyleId>{7DF18680-E054-41AD-8BC1-D1AEF772440D}</a:tableStyleId>
              </a:tblPr>
              <a:tblGrid>
                <a:gridCol w="1678979">
                  <a:extLst>
                    <a:ext uri="{9D8B030D-6E8A-4147-A177-3AD203B41FA5}">
                      <a16:colId xmlns:a16="http://schemas.microsoft.com/office/drawing/2014/main" val="1352165695"/>
                    </a:ext>
                  </a:extLst>
                </a:gridCol>
                <a:gridCol w="4081021">
                  <a:extLst>
                    <a:ext uri="{9D8B030D-6E8A-4147-A177-3AD203B41FA5}">
                      <a16:colId xmlns:a16="http://schemas.microsoft.com/office/drawing/2014/main" val="3669455314"/>
                    </a:ext>
                  </a:extLst>
                </a:gridCol>
              </a:tblGrid>
              <a:tr h="1047093">
                <a:tc>
                  <a:txBody>
                    <a:bodyPr/>
                    <a:lstStyle/>
                    <a:p>
                      <a:r>
                        <a:rPr kumimoji="1" lang="ja-JP" altLang="en-US" sz="1050" dirty="0"/>
                        <a:t>参考価格 </a:t>
                      </a:r>
                      <a:r>
                        <a:rPr kumimoji="1" lang="en-US" altLang="ja-JP" sz="1050" dirty="0"/>
                        <a:t>[</a:t>
                      </a:r>
                      <a:r>
                        <a:rPr kumimoji="1" lang="ja-JP" altLang="en-US" sz="1050" dirty="0"/>
                        <a:t>税別</a:t>
                      </a:r>
                      <a:r>
                        <a:rPr kumimoji="1" lang="en-US" altLang="ja-JP" sz="105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a:t>
                      </a:r>
                      <a:r>
                        <a:rPr kumimoji="1" lang="ja-JP" altLang="en-US" sz="1050" dirty="0"/>
                        <a:t>色入れ</a:t>
                      </a:r>
                      <a:r>
                        <a:rPr kumimoji="1" lang="en-US" altLang="ja-JP" sz="1050" dirty="0"/>
                        <a:t>1</a:t>
                      </a:r>
                      <a:r>
                        <a:rPr kumimoji="1" lang="ja-JP" altLang="en-US" sz="1050" dirty="0"/>
                        <a:t>色・幅</a:t>
                      </a:r>
                      <a:r>
                        <a:rPr kumimoji="1" lang="en-US" altLang="ja-JP" sz="1050" dirty="0"/>
                        <a:t>12mm)</a:t>
                      </a:r>
                    </a:p>
                  </a:txBody>
                  <a:tcPr marL="85823" marR="85823" marT="42911" marB="42911" anchor="ctr"/>
                </a:tc>
                <a:tc>
                  <a:txBody>
                    <a:bodyPr/>
                    <a:lstStyle/>
                    <a:p>
                      <a:r>
                        <a:rPr kumimoji="1" lang="en-US" altLang="ja-JP" sz="1050" dirty="0"/>
                        <a:t>100</a:t>
                      </a:r>
                      <a:r>
                        <a:rPr kumimoji="1" lang="ja-JP" altLang="en-US" sz="1050" dirty="0"/>
                        <a:t>個：</a:t>
                      </a:r>
                      <a:r>
                        <a:rPr kumimoji="1" lang="en-US" altLang="ja-JP" sz="1050" dirty="0"/>
                        <a:t>@154</a:t>
                      </a:r>
                      <a:r>
                        <a:rPr kumimoji="1" lang="ja-JP" altLang="en-US" sz="1050" dirty="0"/>
                        <a:t>円</a:t>
                      </a:r>
                      <a:endParaRPr kumimoji="1" lang="en-US" altLang="ja-JP" sz="1050" dirty="0"/>
                    </a:p>
                    <a:p>
                      <a:r>
                        <a:rPr kumimoji="1" lang="en-US" altLang="ja-JP" sz="1050" dirty="0"/>
                        <a:t>500</a:t>
                      </a:r>
                      <a:r>
                        <a:rPr kumimoji="1" lang="ja-JP" altLang="en-US" sz="1050" dirty="0"/>
                        <a:t>個：</a:t>
                      </a:r>
                      <a:r>
                        <a:rPr kumimoji="1" lang="en-US" altLang="ja-JP" sz="1050" dirty="0"/>
                        <a:t>@79</a:t>
                      </a:r>
                      <a:r>
                        <a:rPr kumimoji="1" lang="ja-JP" altLang="en-US" sz="1050" dirty="0"/>
                        <a:t>円</a:t>
                      </a:r>
                      <a:endParaRPr kumimoji="1" lang="en-US" altLang="ja-JP" sz="1050" dirty="0"/>
                    </a:p>
                    <a:p>
                      <a:r>
                        <a:rPr kumimoji="1" lang="en-US" altLang="ja-JP" sz="1050" dirty="0"/>
                        <a:t>1,000</a:t>
                      </a:r>
                      <a:r>
                        <a:rPr kumimoji="1" lang="ja-JP" altLang="en-US" sz="1050" dirty="0"/>
                        <a:t>個：</a:t>
                      </a:r>
                      <a:r>
                        <a:rPr kumimoji="1" lang="en-US" altLang="ja-JP" sz="1050" dirty="0"/>
                        <a:t>@57</a:t>
                      </a:r>
                      <a:r>
                        <a:rPr kumimoji="1" lang="ja-JP" altLang="en-US" sz="1050" dirty="0"/>
                        <a:t>円</a:t>
                      </a:r>
                      <a:endParaRPr kumimoji="1" lang="en-US" altLang="ja-JP" sz="1050" dirty="0"/>
                    </a:p>
                    <a:p>
                      <a:r>
                        <a:rPr kumimoji="1" lang="en-US" altLang="ja-JP" sz="1050" dirty="0"/>
                        <a:t>5,000</a:t>
                      </a:r>
                      <a:r>
                        <a:rPr kumimoji="1" lang="ja-JP" altLang="en-US" sz="1050" dirty="0"/>
                        <a:t>個：</a:t>
                      </a:r>
                      <a:r>
                        <a:rPr kumimoji="1" lang="en-US" altLang="ja-JP" sz="1050" dirty="0"/>
                        <a:t>@41</a:t>
                      </a:r>
                      <a:r>
                        <a:rPr kumimoji="1" lang="ja-JP" altLang="en-US" sz="1050" dirty="0"/>
                        <a:t>円</a:t>
                      </a:r>
                      <a:endParaRPr kumimoji="1" lang="en-US" altLang="ja-JP" sz="1050" dirty="0"/>
                    </a:p>
                    <a:p>
                      <a:r>
                        <a:rPr kumimoji="1" lang="en-US" altLang="ja-JP" sz="1050" dirty="0"/>
                        <a:t>10,000</a:t>
                      </a:r>
                      <a:r>
                        <a:rPr kumimoji="1" lang="ja-JP" altLang="en-US" sz="1050" dirty="0"/>
                        <a:t>個：</a:t>
                      </a:r>
                      <a:r>
                        <a:rPr kumimoji="1" lang="en-US" altLang="ja-JP" sz="1050" dirty="0"/>
                        <a:t>@34</a:t>
                      </a:r>
                      <a:r>
                        <a:rPr kumimoji="1" lang="ja-JP" altLang="en-US" sz="1050" dirty="0"/>
                        <a:t>円</a:t>
                      </a:r>
                      <a:endParaRPr kumimoji="1" lang="en-US" altLang="ja-JP" sz="1050" dirty="0"/>
                    </a:p>
                  </a:txBody>
                  <a:tcPr marL="85823" marR="85823" marT="42911" marB="42911" anchor="ctr"/>
                </a:tc>
                <a:extLst>
                  <a:ext uri="{0D108BD9-81ED-4DB2-BD59-A6C34878D82A}">
                    <a16:rowId xmlns:a16="http://schemas.microsoft.com/office/drawing/2014/main" val="765606552"/>
                  </a:ext>
                </a:extLst>
              </a:tr>
              <a:tr h="479698">
                <a:tc>
                  <a:txBody>
                    <a:bodyPr/>
                    <a:lstStyle/>
                    <a:p>
                      <a:r>
                        <a:rPr kumimoji="1" lang="ja-JP" altLang="en-US" sz="1050" dirty="0"/>
                        <a:t>納期</a:t>
                      </a:r>
                      <a:endParaRPr kumimoji="1" lang="en-US" altLang="ja-JP" sz="1050" dirty="0"/>
                    </a:p>
                    <a:p>
                      <a:r>
                        <a:rPr kumimoji="1" lang="en-US" altLang="ja-JP" sz="1050" dirty="0"/>
                        <a:t>(</a:t>
                      </a:r>
                      <a:r>
                        <a:rPr kumimoji="1" lang="ja-JP" altLang="en-US" sz="1050" dirty="0"/>
                        <a:t>～</a:t>
                      </a:r>
                      <a:r>
                        <a:rPr kumimoji="1" lang="en-US" altLang="ja-JP" sz="1050" dirty="0"/>
                        <a:t>1,000</a:t>
                      </a:r>
                      <a:r>
                        <a:rPr kumimoji="1" lang="ja-JP" altLang="en-US" sz="1050" dirty="0"/>
                        <a:t>個</a:t>
                      </a:r>
                      <a:r>
                        <a:rPr kumimoji="1" lang="en-US" altLang="ja-JP" sz="1050" dirty="0"/>
                        <a:t>)</a:t>
                      </a:r>
                      <a:endParaRPr kumimoji="1" lang="ja-JP" altLang="en-US" sz="1050" dirty="0"/>
                    </a:p>
                  </a:txBody>
                  <a:tcPr marL="85823" marR="85823" marT="42911" marB="42911" anchor="ctr"/>
                </a:tc>
                <a:tc>
                  <a:txBody>
                    <a:bodyPr/>
                    <a:lstStyle/>
                    <a:p>
                      <a:r>
                        <a:rPr kumimoji="1" lang="ja-JP" altLang="en-US" sz="1050" dirty="0"/>
                        <a:t>通常対応：</a:t>
                      </a:r>
                      <a:r>
                        <a:rPr kumimoji="1" lang="en-US" altLang="ja-JP" sz="1050" dirty="0"/>
                        <a:t>12</a:t>
                      </a:r>
                      <a:r>
                        <a:rPr kumimoji="1" lang="ja-JP" altLang="en-US" sz="1050" dirty="0"/>
                        <a:t>営業日出荷</a:t>
                      </a:r>
                      <a:endParaRPr kumimoji="1" lang="en-US" altLang="ja-JP" sz="1050" dirty="0"/>
                    </a:p>
                    <a:p>
                      <a:r>
                        <a:rPr kumimoji="1" lang="ja-JP" altLang="en-US" sz="1050" dirty="0"/>
                        <a:t>特急対応：</a:t>
                      </a:r>
                      <a:r>
                        <a:rPr kumimoji="1" lang="en-US" altLang="ja-JP" sz="1050" dirty="0"/>
                        <a:t>8</a:t>
                      </a:r>
                      <a:r>
                        <a:rPr kumimoji="1" lang="ja-JP" altLang="en-US" sz="1050" dirty="0"/>
                        <a:t>営業日出荷（有料：合計金額の</a:t>
                      </a:r>
                      <a:r>
                        <a:rPr kumimoji="1" lang="en-US" altLang="ja-JP" sz="1050" dirty="0"/>
                        <a:t>2</a:t>
                      </a:r>
                      <a:r>
                        <a:rPr kumimoji="1" lang="ja-JP" altLang="en-US" sz="1050" dirty="0"/>
                        <a:t>割増）</a:t>
                      </a:r>
                    </a:p>
                  </a:txBody>
                  <a:tcPr marL="85823" marR="85823" marT="42911" marB="42911" anchor="ctr"/>
                </a:tc>
                <a:extLst>
                  <a:ext uri="{0D108BD9-81ED-4DB2-BD59-A6C34878D82A}">
                    <a16:rowId xmlns:a16="http://schemas.microsoft.com/office/drawing/2014/main" val="665336536"/>
                  </a:ext>
                </a:extLst>
              </a:tr>
              <a:tr h="668830">
                <a:tc>
                  <a:txBody>
                    <a:bodyPr/>
                    <a:lstStyle/>
                    <a:p>
                      <a:r>
                        <a:rPr kumimoji="1" lang="ja-JP" altLang="en-US" sz="1050" dirty="0"/>
                        <a:t>素材</a:t>
                      </a:r>
                    </a:p>
                  </a:txBody>
                  <a:tcPr marL="85823" marR="85823" marT="42911" marB="42911" anchor="ctr"/>
                </a:tc>
                <a:tc>
                  <a:txBody>
                    <a:bodyPr/>
                    <a:lstStyle/>
                    <a:p>
                      <a:r>
                        <a:rPr kumimoji="1" lang="ja-JP" altLang="en-US" sz="1050" b="0" kern="1200" dirty="0">
                          <a:solidFill>
                            <a:schemeClr val="dk1"/>
                          </a:solidFill>
                          <a:effectLst/>
                        </a:rPr>
                        <a:t>シリコン</a:t>
                      </a:r>
                      <a:endParaRPr kumimoji="1" lang="en-US" altLang="ja-JP" sz="1050" b="0" kern="1200" dirty="0">
                        <a:solidFill>
                          <a:schemeClr val="dk1"/>
                        </a:solidFill>
                        <a:effectLst/>
                      </a:endParaRPr>
                    </a:p>
                    <a:p>
                      <a:r>
                        <a:rPr kumimoji="1" lang="en-US" altLang="ja-JP" sz="1050" dirty="0"/>
                        <a:t>※</a:t>
                      </a:r>
                      <a:r>
                        <a:rPr kumimoji="1" lang="ja-JP" altLang="en-US" sz="1050" dirty="0"/>
                        <a:t>ラテックス未使用。医療用にも使用される高品質なシリコン</a:t>
                      </a:r>
                      <a:endParaRPr kumimoji="1" lang="en-US" altLang="ja-JP" sz="105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rPr>
                        <a:t>※</a:t>
                      </a:r>
                      <a:r>
                        <a:rPr kumimoji="1" lang="ja-JP" altLang="en-US" sz="1050" dirty="0">
                          <a:solidFill>
                            <a:schemeClr val="tx1"/>
                          </a:solidFill>
                        </a:rPr>
                        <a:t>食品衛生法が定める</a:t>
                      </a:r>
                      <a:r>
                        <a:rPr lang="ja-JP" altLang="en-US" sz="1050" dirty="0">
                          <a:solidFill>
                            <a:schemeClr val="tx1"/>
                          </a:solidFill>
                        </a:rPr>
                        <a:t>乳幼児向け</a:t>
                      </a:r>
                      <a:r>
                        <a:rPr kumimoji="1" lang="ja-JP" altLang="en-US" sz="1050" dirty="0">
                          <a:solidFill>
                            <a:schemeClr val="tx1"/>
                          </a:solidFill>
                        </a:rPr>
                        <a:t>おもちゃの試験に合格</a:t>
                      </a:r>
                    </a:p>
                  </a:txBody>
                  <a:tcPr marL="85823" marR="85823" marT="42911" marB="42911" anchor="ctr"/>
                </a:tc>
                <a:extLst>
                  <a:ext uri="{0D108BD9-81ED-4DB2-BD59-A6C34878D82A}">
                    <a16:rowId xmlns:a16="http://schemas.microsoft.com/office/drawing/2014/main" val="2250431162"/>
                  </a:ext>
                </a:extLst>
              </a:tr>
              <a:tr h="1047093">
                <a:tc>
                  <a:txBody>
                    <a:bodyPr/>
                    <a:lstStyle/>
                    <a:p>
                      <a:r>
                        <a:rPr kumimoji="1" lang="ja-JP" altLang="en-US" sz="1050" dirty="0"/>
                        <a:t>サイズ</a:t>
                      </a:r>
                    </a:p>
                  </a:txBody>
                  <a:tcPr marL="85823" marR="85823" marT="42911" marB="42911" anchor="ctr"/>
                </a:tc>
                <a:tc>
                  <a:txBody>
                    <a:bodyPr/>
                    <a:lstStyle/>
                    <a:p>
                      <a:r>
                        <a:rPr kumimoji="1" lang="ja-JP" altLang="en-US" sz="1050" b="0" kern="1200" dirty="0">
                          <a:solidFill>
                            <a:schemeClr val="dk1"/>
                          </a:solidFill>
                          <a:effectLst/>
                        </a:rPr>
                        <a:t>◆円周</a:t>
                      </a:r>
                      <a:r>
                        <a:rPr kumimoji="1" lang="en-US" altLang="ja-JP" sz="1050" b="0" kern="1200" dirty="0">
                          <a:solidFill>
                            <a:schemeClr val="dk1"/>
                          </a:solidFill>
                          <a:effectLst/>
                        </a:rPr>
                        <a:t>(</a:t>
                      </a:r>
                      <a:r>
                        <a:rPr kumimoji="1" lang="ja-JP" altLang="en-US" sz="1050" b="0" kern="1200" dirty="0">
                          <a:solidFill>
                            <a:schemeClr val="dk1"/>
                          </a:solidFill>
                          <a:effectLst/>
                        </a:rPr>
                        <a:t>外周</a:t>
                      </a:r>
                      <a:r>
                        <a:rPr kumimoji="1" lang="en-US" altLang="ja-JP" sz="1050" b="0" kern="1200" dirty="0">
                          <a:solidFill>
                            <a:schemeClr val="dk1"/>
                          </a:solidFill>
                          <a:effectLst/>
                        </a:rPr>
                        <a:t>)</a:t>
                      </a:r>
                    </a:p>
                    <a:p>
                      <a:r>
                        <a:rPr kumimoji="1" lang="en-US" altLang="ja-JP" sz="1050" b="0" kern="1200" dirty="0">
                          <a:solidFill>
                            <a:schemeClr val="dk1"/>
                          </a:solidFill>
                          <a:effectLst/>
                        </a:rPr>
                        <a:t>SS(170mm), S(180mm), M(190mm), L(202mm), LL(210mm)</a:t>
                      </a:r>
                      <a:br>
                        <a:rPr lang="ja-JP" altLang="en-US" sz="1050" dirty="0"/>
                      </a:br>
                      <a:r>
                        <a:rPr kumimoji="1" lang="ja-JP" altLang="en-US" sz="1050" b="0" kern="1200" dirty="0">
                          <a:solidFill>
                            <a:schemeClr val="dk1"/>
                          </a:solidFill>
                          <a:effectLst/>
                        </a:rPr>
                        <a:t>◆幅</a:t>
                      </a:r>
                      <a:endParaRPr kumimoji="1" lang="en-US" altLang="ja-JP" sz="1050" b="0" kern="1200" dirty="0">
                        <a:solidFill>
                          <a:schemeClr val="dk1"/>
                        </a:solidFill>
                        <a:effectLst/>
                      </a:endParaRPr>
                    </a:p>
                    <a:p>
                      <a:r>
                        <a:rPr kumimoji="1" lang="en-US" altLang="ja-JP" sz="1050" b="0" kern="1200" dirty="0">
                          <a:solidFill>
                            <a:schemeClr val="dk1"/>
                          </a:solidFill>
                          <a:effectLst/>
                        </a:rPr>
                        <a:t>6mm, 9mm, 12mm, 15mm, 20mm, 25mm, 30mm, 35mm</a:t>
                      </a:r>
                      <a:br>
                        <a:rPr lang="ja-JP" altLang="en-US" sz="1050" dirty="0"/>
                      </a:br>
                      <a:r>
                        <a:rPr kumimoji="1" lang="ja-JP" altLang="en-US" sz="1050" b="0" kern="1200" dirty="0">
                          <a:solidFill>
                            <a:schemeClr val="dk1"/>
                          </a:solidFill>
                          <a:effectLst/>
                        </a:rPr>
                        <a:t>◆厚み：</a:t>
                      </a:r>
                      <a:r>
                        <a:rPr kumimoji="1" lang="en-US" altLang="ja-JP" sz="1050" b="0" kern="1200" dirty="0">
                          <a:solidFill>
                            <a:schemeClr val="dk1"/>
                          </a:solidFill>
                          <a:effectLst/>
                        </a:rPr>
                        <a:t>2mm</a:t>
                      </a:r>
                      <a:r>
                        <a:rPr kumimoji="1" lang="ja-JP" altLang="en-US" sz="1050" b="0" kern="1200" dirty="0">
                          <a:solidFill>
                            <a:schemeClr val="dk1"/>
                          </a:solidFill>
                          <a:effectLst/>
                        </a:rPr>
                        <a:t>　</a:t>
                      </a:r>
                      <a:endParaRPr kumimoji="1" lang="ja-JP" altLang="en-US" sz="1050" dirty="0"/>
                    </a:p>
                  </a:txBody>
                  <a:tcPr marL="85823" marR="85823" marT="42911" marB="42911" anchor="ctr"/>
                </a:tc>
                <a:extLst>
                  <a:ext uri="{0D108BD9-81ED-4DB2-BD59-A6C34878D82A}">
                    <a16:rowId xmlns:a16="http://schemas.microsoft.com/office/drawing/2014/main" val="3658847236"/>
                  </a:ext>
                </a:extLst>
              </a:tr>
              <a:tr h="479698">
                <a:tc>
                  <a:txBody>
                    <a:bodyPr/>
                    <a:lstStyle/>
                    <a:p>
                      <a:r>
                        <a:rPr kumimoji="1" lang="ja-JP" altLang="en-US" sz="1050" dirty="0"/>
                        <a:t>加工方法</a:t>
                      </a:r>
                    </a:p>
                  </a:txBody>
                  <a:tcPr marL="85823" marR="85823" marT="42911" marB="42911" anchor="ctr"/>
                </a:tc>
                <a:tc>
                  <a:txBody>
                    <a:bodyPr/>
                    <a:lstStyle/>
                    <a:p>
                      <a:r>
                        <a:rPr kumimoji="1" lang="ja-JP" altLang="en-US" sz="1050" b="0" kern="1200" dirty="0">
                          <a:solidFill>
                            <a:schemeClr val="dk1"/>
                          </a:solidFill>
                          <a:effectLst/>
                        </a:rPr>
                        <a:t>デボス加工（凹み加工）</a:t>
                      </a:r>
                      <a:endParaRPr kumimoji="1" lang="en-US" altLang="ja-JP" sz="1050" b="0" kern="1200" dirty="0">
                        <a:solidFill>
                          <a:schemeClr val="dk1"/>
                        </a:solidFill>
                        <a:effectLst/>
                      </a:endParaRPr>
                    </a:p>
                    <a:p>
                      <a:r>
                        <a:rPr kumimoji="1" lang="ja-JP" altLang="en-US" sz="1050" b="0" kern="1200" dirty="0">
                          <a:solidFill>
                            <a:schemeClr val="dk1"/>
                          </a:solidFill>
                          <a:effectLst/>
                        </a:rPr>
                        <a:t>色入れ：色入れ無し、</a:t>
                      </a:r>
                      <a:r>
                        <a:rPr kumimoji="1" lang="en-US" altLang="ja-JP" sz="1050" b="0" kern="1200" dirty="0">
                          <a:solidFill>
                            <a:schemeClr val="dk1"/>
                          </a:solidFill>
                          <a:effectLst/>
                        </a:rPr>
                        <a:t>1~4</a:t>
                      </a:r>
                      <a:r>
                        <a:rPr kumimoji="1" lang="ja-JP" altLang="en-US" sz="1050" b="0" kern="1200" dirty="0">
                          <a:solidFill>
                            <a:schemeClr val="dk1"/>
                          </a:solidFill>
                          <a:effectLst/>
                        </a:rPr>
                        <a:t>色（</a:t>
                      </a:r>
                      <a:r>
                        <a:rPr kumimoji="1" lang="en-US" altLang="ja-JP" sz="1050" b="0" kern="1200" dirty="0">
                          <a:solidFill>
                            <a:schemeClr val="dk1"/>
                          </a:solidFill>
                          <a:effectLst/>
                        </a:rPr>
                        <a:t>PANTONE+ Solid Coated</a:t>
                      </a:r>
                      <a:r>
                        <a:rPr kumimoji="1" lang="ja-JP" altLang="en-US" sz="1050" b="0" kern="1200" dirty="0">
                          <a:solidFill>
                            <a:schemeClr val="dk1"/>
                          </a:solidFill>
                          <a:effectLst/>
                        </a:rPr>
                        <a:t>指定）</a:t>
                      </a:r>
                      <a:endParaRPr kumimoji="1" lang="en-US" altLang="ja-JP" sz="1050" b="0" i="0" kern="1200" dirty="0">
                        <a:solidFill>
                          <a:schemeClr val="dk1"/>
                        </a:solidFill>
                        <a:effectLst/>
                        <a:latin typeface="+mn-lt"/>
                        <a:ea typeface="+mn-ea"/>
                        <a:cs typeface="+mn-cs"/>
                      </a:endParaRPr>
                    </a:p>
                  </a:txBody>
                  <a:tcPr marL="85823" marR="85823" marT="42911" marB="42911" anchor="ctr"/>
                </a:tc>
                <a:extLst>
                  <a:ext uri="{0D108BD9-81ED-4DB2-BD59-A6C34878D82A}">
                    <a16:rowId xmlns:a16="http://schemas.microsoft.com/office/drawing/2014/main" val="1110475913"/>
                  </a:ext>
                </a:extLst>
              </a:tr>
              <a:tr h="479698">
                <a:tc>
                  <a:txBody>
                    <a:bodyPr/>
                    <a:lstStyle/>
                    <a:p>
                      <a:r>
                        <a:rPr kumimoji="1" lang="ja-JP" altLang="en-US" sz="1050" dirty="0"/>
                        <a:t>試作品での校正</a:t>
                      </a:r>
                    </a:p>
                  </a:txBody>
                  <a:tcPr marL="85823" marR="85823" marT="42911" marB="42911" anchor="ctr"/>
                </a:tc>
                <a:tc>
                  <a:txBody>
                    <a:bodyPr/>
                    <a:lstStyle/>
                    <a:p>
                      <a:r>
                        <a:rPr kumimoji="1" lang="ja-JP" altLang="en-US" sz="1050" dirty="0"/>
                        <a:t>写真による現物校正：</a:t>
                      </a:r>
                      <a:r>
                        <a:rPr kumimoji="1" lang="en-US" altLang="ja-JP" sz="1050" dirty="0"/>
                        <a:t>8,000</a:t>
                      </a:r>
                      <a:r>
                        <a:rPr kumimoji="1" lang="ja-JP" altLang="en-US" sz="1050" dirty="0"/>
                        <a:t>円　  </a:t>
                      </a:r>
                      <a:r>
                        <a:rPr kumimoji="1" lang="en-US" altLang="ja-JP" sz="1050" dirty="0"/>
                        <a:t>4</a:t>
                      </a:r>
                      <a:r>
                        <a:rPr kumimoji="1" lang="ja-JP" altLang="en-US" sz="1050" dirty="0"/>
                        <a:t>営業日でメールにて送付</a:t>
                      </a:r>
                    </a:p>
                    <a:p>
                      <a:r>
                        <a:rPr kumimoji="1" lang="ja-JP" altLang="en-US" sz="1050" dirty="0"/>
                        <a:t>郵便による現物校正：</a:t>
                      </a:r>
                      <a:r>
                        <a:rPr kumimoji="1" lang="en-US" altLang="ja-JP" sz="1050" dirty="0"/>
                        <a:t>10,000</a:t>
                      </a:r>
                      <a:r>
                        <a:rPr kumimoji="1" lang="ja-JP" altLang="en-US" sz="1050" dirty="0"/>
                        <a:t>円　</a:t>
                      </a:r>
                      <a:r>
                        <a:rPr kumimoji="1" lang="en-US" altLang="ja-JP" sz="1050" dirty="0"/>
                        <a:t>7</a:t>
                      </a:r>
                      <a:r>
                        <a:rPr kumimoji="1" lang="ja-JP" altLang="en-US" sz="1050" dirty="0"/>
                        <a:t>営業日で都内から出荷</a:t>
                      </a:r>
                    </a:p>
                  </a:txBody>
                  <a:tcPr marL="85823" marR="85823" marT="42911" marB="42911" anchor="ctr"/>
                </a:tc>
                <a:extLst>
                  <a:ext uri="{0D108BD9-81ED-4DB2-BD59-A6C34878D82A}">
                    <a16:rowId xmlns:a16="http://schemas.microsoft.com/office/drawing/2014/main" val="2592231442"/>
                  </a:ext>
                </a:extLst>
              </a:tr>
              <a:tr h="479698">
                <a:tc>
                  <a:txBody>
                    <a:bodyPr/>
                    <a:lstStyle/>
                    <a:p>
                      <a:r>
                        <a:rPr kumimoji="1" lang="ja-JP" altLang="en-US" sz="1050" dirty="0"/>
                        <a:t>包装</a:t>
                      </a:r>
                    </a:p>
                  </a:txBody>
                  <a:tcPr marL="85823" marR="85823" marT="42911" marB="42911" anchor="ctr"/>
                </a:tc>
                <a:tc>
                  <a:txBody>
                    <a:bodyPr/>
                    <a:lstStyle/>
                    <a:p>
                      <a:r>
                        <a:rPr kumimoji="1" lang="ja-JP" altLang="en-US" sz="1050" b="0" kern="1200" dirty="0">
                          <a:solidFill>
                            <a:schemeClr val="dk1"/>
                          </a:solidFill>
                          <a:effectLst/>
                        </a:rPr>
                        <a:t>まとめ包装</a:t>
                      </a:r>
                      <a:br>
                        <a:rPr lang="ja-JP" altLang="en-US" sz="1050" dirty="0"/>
                      </a:br>
                      <a:r>
                        <a:rPr kumimoji="1" lang="en-US" altLang="ja-JP" sz="1050" b="0" kern="1200" dirty="0">
                          <a:solidFill>
                            <a:schemeClr val="dk1"/>
                          </a:solidFill>
                          <a:effectLst/>
                        </a:rPr>
                        <a:t>※</a:t>
                      </a:r>
                      <a:r>
                        <a:rPr kumimoji="1" lang="ja-JP" altLang="en-US" sz="1050" b="0" kern="1200" dirty="0">
                          <a:solidFill>
                            <a:schemeClr val="dk1"/>
                          </a:solidFill>
                          <a:effectLst/>
                        </a:rPr>
                        <a:t>個別包装：有料オプション</a:t>
                      </a:r>
                      <a:r>
                        <a:rPr kumimoji="1" lang="en-US" altLang="ja-JP" sz="1050" b="0" kern="1200" dirty="0">
                          <a:solidFill>
                            <a:schemeClr val="dk1"/>
                          </a:solidFill>
                          <a:effectLst/>
                        </a:rPr>
                        <a:t>(@5</a:t>
                      </a:r>
                      <a:r>
                        <a:rPr kumimoji="1" lang="ja-JP" altLang="en-US" sz="1050" b="0" kern="1200" dirty="0">
                          <a:solidFill>
                            <a:schemeClr val="dk1"/>
                          </a:solidFill>
                          <a:effectLst/>
                        </a:rPr>
                        <a:t>円</a:t>
                      </a:r>
                      <a:r>
                        <a:rPr kumimoji="1" lang="en-US" altLang="ja-JP" sz="1050" b="0" kern="1200" dirty="0">
                          <a:solidFill>
                            <a:schemeClr val="dk1"/>
                          </a:solidFill>
                          <a:effectLst/>
                        </a:rPr>
                        <a:t>)</a:t>
                      </a:r>
                      <a:endParaRPr kumimoji="1" lang="ja-JP" altLang="en-US" sz="1050" dirty="0"/>
                    </a:p>
                  </a:txBody>
                  <a:tcPr marL="85823" marR="85823" marT="42911" marB="42911" anchor="ctr"/>
                </a:tc>
                <a:extLst>
                  <a:ext uri="{0D108BD9-81ED-4DB2-BD59-A6C34878D82A}">
                    <a16:rowId xmlns:a16="http://schemas.microsoft.com/office/drawing/2014/main" val="2389294511"/>
                  </a:ext>
                </a:extLst>
              </a:tr>
              <a:tr h="358192">
                <a:tc>
                  <a:txBody>
                    <a:bodyPr/>
                    <a:lstStyle/>
                    <a:p>
                      <a:r>
                        <a:rPr kumimoji="1" lang="ja-JP" altLang="en-US" sz="1050" dirty="0"/>
                        <a:t>最小制作個数</a:t>
                      </a:r>
                    </a:p>
                  </a:txBody>
                  <a:tcPr marL="85823" marR="85823" marT="42911" marB="42911" anchor="ctr"/>
                </a:tc>
                <a:tc>
                  <a:txBody>
                    <a:bodyPr/>
                    <a:lstStyle/>
                    <a:p>
                      <a:pPr algn="l" fontAlgn="ctr"/>
                      <a:r>
                        <a:rPr lang="en-US" altLang="ja-JP" sz="1050" dirty="0">
                          <a:effectLst/>
                        </a:rPr>
                        <a:t>10</a:t>
                      </a:r>
                      <a:r>
                        <a:rPr lang="ja-JP" altLang="en-US" sz="1050" dirty="0">
                          <a:effectLst/>
                        </a:rPr>
                        <a:t>個</a:t>
                      </a:r>
                    </a:p>
                  </a:txBody>
                  <a:tcPr marL="95359" marR="95359" marT="71519" marB="71519" anchor="ctr"/>
                </a:tc>
                <a:extLst>
                  <a:ext uri="{0D108BD9-81ED-4DB2-BD59-A6C34878D82A}">
                    <a16:rowId xmlns:a16="http://schemas.microsoft.com/office/drawing/2014/main" val="1876375669"/>
                  </a:ext>
                </a:extLst>
              </a:tr>
            </a:tbl>
          </a:graphicData>
        </a:graphic>
      </p:graphicFrame>
      <p:sp>
        <p:nvSpPr>
          <p:cNvPr id="22" name="タイトル 21">
            <a:extLst>
              <a:ext uri="{FF2B5EF4-FFF2-40B4-BE49-F238E27FC236}">
                <a16:creationId xmlns:a16="http://schemas.microsoft.com/office/drawing/2014/main" id="{350D4EDD-658C-48AC-AB2D-4906BCF03C52}"/>
              </a:ext>
            </a:extLst>
          </p:cNvPr>
          <p:cNvSpPr>
            <a:spLocks noGrp="1"/>
          </p:cNvSpPr>
          <p:nvPr>
            <p:ph type="title"/>
          </p:nvPr>
        </p:nvSpPr>
        <p:spPr>
          <a:xfrm>
            <a:off x="413331" y="341962"/>
            <a:ext cx="7094668" cy="673601"/>
          </a:xfrm>
        </p:spPr>
        <p:txBody>
          <a:bodyPr>
            <a:normAutofit/>
          </a:bodyPr>
          <a:lstStyle/>
          <a:p>
            <a:r>
              <a:rPr kumimoji="1" lang="ja-JP" altLang="en-US" sz="3200" dirty="0"/>
              <a:t>デボス加工シリコンリストバンド</a:t>
            </a:r>
            <a:endParaRPr lang="ja-JP" altLang="en-US" sz="3200" dirty="0"/>
          </a:p>
        </p:txBody>
      </p:sp>
      <p:cxnSp>
        <p:nvCxnSpPr>
          <p:cNvPr id="15" name="直線コネクタ 14">
            <a:extLst>
              <a:ext uri="{FF2B5EF4-FFF2-40B4-BE49-F238E27FC236}">
                <a16:creationId xmlns:a16="http://schemas.microsoft.com/office/drawing/2014/main" id="{8654B4F5-9640-4FBD-8467-DB21CE35BC9A}"/>
              </a:ext>
            </a:extLst>
          </p:cNvPr>
          <p:cNvCxnSpPr>
            <a:cxnSpLocks/>
            <a:stCxn id="10" idx="2"/>
          </p:cNvCxnSpPr>
          <p:nvPr/>
        </p:nvCxnSpPr>
        <p:spPr>
          <a:xfrm>
            <a:off x="1842459" y="1740234"/>
            <a:ext cx="276898" cy="509651"/>
          </a:xfrm>
          <a:prstGeom prst="line">
            <a:avLst/>
          </a:prstGeom>
        </p:spPr>
        <p:style>
          <a:lnRef idx="1">
            <a:schemeClr val="dk1"/>
          </a:lnRef>
          <a:fillRef idx="0">
            <a:schemeClr val="dk1"/>
          </a:fillRef>
          <a:effectRef idx="0">
            <a:schemeClr val="dk1"/>
          </a:effectRef>
          <a:fontRef idx="minor">
            <a:schemeClr val="tx1"/>
          </a:fontRef>
        </p:style>
      </p:cxnSp>
      <p:sp>
        <p:nvSpPr>
          <p:cNvPr id="10" name="テキスト ボックス 9">
            <a:extLst>
              <a:ext uri="{FF2B5EF4-FFF2-40B4-BE49-F238E27FC236}">
                <a16:creationId xmlns:a16="http://schemas.microsoft.com/office/drawing/2014/main" id="{AB739A14-E8B4-44E0-8FF9-D295DCFD3882}"/>
              </a:ext>
            </a:extLst>
          </p:cNvPr>
          <p:cNvSpPr txBox="1"/>
          <p:nvPr/>
        </p:nvSpPr>
        <p:spPr>
          <a:xfrm>
            <a:off x="693890" y="1486318"/>
            <a:ext cx="2297138" cy="253916"/>
          </a:xfrm>
          <a:prstGeom prst="rect">
            <a:avLst/>
          </a:prstGeom>
          <a:solidFill>
            <a:schemeClr val="bg1"/>
          </a:solidFill>
        </p:spPr>
        <p:txBody>
          <a:bodyPr wrap="square" rtlCol="0">
            <a:spAutoFit/>
          </a:bodyPr>
          <a:lstStyle/>
          <a:p>
            <a:r>
              <a:rPr lang="ja-JP" altLang="en-US" sz="1050" dirty="0"/>
              <a:t>凹み</a:t>
            </a:r>
            <a:r>
              <a:rPr kumimoji="1" lang="ja-JP" altLang="en-US" sz="1050" dirty="0"/>
              <a:t>部分には</a:t>
            </a:r>
            <a:r>
              <a:rPr lang="en-US" altLang="ja-JP" sz="1050" dirty="0"/>
              <a:t>4</a:t>
            </a:r>
            <a:r>
              <a:rPr kumimoji="1" lang="ja-JP" altLang="en-US" sz="1050" dirty="0"/>
              <a:t>色まで</a:t>
            </a:r>
            <a:r>
              <a:rPr lang="ja-JP" altLang="en-US" sz="1050" dirty="0"/>
              <a:t>色入れ</a:t>
            </a:r>
            <a:r>
              <a:rPr kumimoji="1" lang="ja-JP" altLang="en-US" sz="1050" dirty="0"/>
              <a:t>可能</a:t>
            </a:r>
          </a:p>
        </p:txBody>
      </p:sp>
      <p:sp>
        <p:nvSpPr>
          <p:cNvPr id="27" name="テキスト ボックス 26">
            <a:extLst>
              <a:ext uri="{FF2B5EF4-FFF2-40B4-BE49-F238E27FC236}">
                <a16:creationId xmlns:a16="http://schemas.microsoft.com/office/drawing/2014/main" id="{30DE9700-5FC2-4857-A828-072526247331}"/>
              </a:ext>
            </a:extLst>
          </p:cNvPr>
          <p:cNvSpPr txBox="1"/>
          <p:nvPr/>
        </p:nvSpPr>
        <p:spPr>
          <a:xfrm>
            <a:off x="2991028" y="3442671"/>
            <a:ext cx="2302881" cy="415498"/>
          </a:xfrm>
          <a:prstGeom prst="rect">
            <a:avLst/>
          </a:prstGeom>
          <a:solidFill>
            <a:schemeClr val="bg1"/>
          </a:solidFill>
        </p:spPr>
        <p:txBody>
          <a:bodyPr wrap="square" rtlCol="0">
            <a:spAutoFit/>
          </a:bodyPr>
          <a:lstStyle/>
          <a:p>
            <a:r>
              <a:rPr kumimoji="1" lang="ja-JP" altLang="en-US" sz="1050" dirty="0"/>
              <a:t>太めの線（約</a:t>
            </a:r>
            <a:r>
              <a:rPr kumimoji="1" lang="en-US" altLang="ja-JP" sz="1050" dirty="0"/>
              <a:t>0.5mm</a:t>
            </a:r>
            <a:r>
              <a:rPr kumimoji="1" lang="ja-JP" altLang="en-US" sz="1050" dirty="0"/>
              <a:t>）がおすすめ。</a:t>
            </a:r>
            <a:endParaRPr kumimoji="1" lang="en-US" altLang="ja-JP" sz="1050" dirty="0"/>
          </a:p>
          <a:p>
            <a:r>
              <a:rPr kumimoji="1" lang="ja-JP" altLang="en-US" sz="1050" dirty="0"/>
              <a:t>インクがきれいに入ります。</a:t>
            </a:r>
            <a:endParaRPr kumimoji="1" lang="en-US" altLang="ja-JP" sz="1050" dirty="0"/>
          </a:p>
        </p:txBody>
      </p:sp>
      <p:cxnSp>
        <p:nvCxnSpPr>
          <p:cNvPr id="28" name="直線コネクタ 27">
            <a:extLst>
              <a:ext uri="{FF2B5EF4-FFF2-40B4-BE49-F238E27FC236}">
                <a16:creationId xmlns:a16="http://schemas.microsoft.com/office/drawing/2014/main" id="{2BA9F379-BB9B-4917-B4E5-6C0BB65EA531}"/>
              </a:ext>
            </a:extLst>
          </p:cNvPr>
          <p:cNvCxnSpPr>
            <a:cxnSpLocks/>
            <a:endCxn id="27" idx="0"/>
          </p:cNvCxnSpPr>
          <p:nvPr/>
        </p:nvCxnSpPr>
        <p:spPr>
          <a:xfrm>
            <a:off x="3722317" y="2986607"/>
            <a:ext cx="420152" cy="456064"/>
          </a:xfrm>
          <a:prstGeom prst="line">
            <a:avLst/>
          </a:prstGeom>
        </p:spPr>
        <p:style>
          <a:lnRef idx="1">
            <a:schemeClr val="dk1"/>
          </a:lnRef>
          <a:fillRef idx="0">
            <a:schemeClr val="dk1"/>
          </a:fillRef>
          <a:effectRef idx="0">
            <a:schemeClr val="dk1"/>
          </a:effectRef>
          <a:fontRef idx="minor">
            <a:schemeClr val="tx1"/>
          </a:fontRef>
        </p:style>
      </p:cxnSp>
      <p:grpSp>
        <p:nvGrpSpPr>
          <p:cNvPr id="48" name="グループ化 47">
            <a:extLst>
              <a:ext uri="{FF2B5EF4-FFF2-40B4-BE49-F238E27FC236}">
                <a16:creationId xmlns:a16="http://schemas.microsoft.com/office/drawing/2014/main" id="{303548F2-A70D-48CF-B269-A0FDB64AAD9D}"/>
              </a:ext>
            </a:extLst>
          </p:cNvPr>
          <p:cNvGrpSpPr/>
          <p:nvPr/>
        </p:nvGrpSpPr>
        <p:grpSpPr>
          <a:xfrm>
            <a:off x="648485" y="4295833"/>
            <a:ext cx="4769549" cy="1909154"/>
            <a:chOff x="537067" y="4639022"/>
            <a:chExt cx="4769549" cy="1909154"/>
          </a:xfrm>
        </p:grpSpPr>
        <p:sp>
          <p:nvSpPr>
            <p:cNvPr id="16" name="フリーフォーム: 図形 15">
              <a:extLst>
                <a:ext uri="{FF2B5EF4-FFF2-40B4-BE49-F238E27FC236}">
                  <a16:creationId xmlns:a16="http://schemas.microsoft.com/office/drawing/2014/main" id="{3C811241-CC2B-4CFF-9AA4-457C930EC0BE}"/>
                </a:ext>
              </a:extLst>
            </p:cNvPr>
            <p:cNvSpPr/>
            <p:nvPr/>
          </p:nvSpPr>
          <p:spPr>
            <a:xfrm>
              <a:off x="537067" y="5737269"/>
              <a:ext cx="1301309" cy="810907"/>
            </a:xfrm>
            <a:custGeom>
              <a:avLst/>
              <a:gdLst>
                <a:gd name="connsiteX0" fmla="*/ 0 w 2105112"/>
                <a:gd name="connsiteY0" fmla="*/ 126307 h 1263067"/>
                <a:gd name="connsiteX1" fmla="*/ 126307 w 2105112"/>
                <a:gd name="connsiteY1" fmla="*/ 0 h 1263067"/>
                <a:gd name="connsiteX2" fmla="*/ 1978805 w 2105112"/>
                <a:gd name="connsiteY2" fmla="*/ 0 h 1263067"/>
                <a:gd name="connsiteX3" fmla="*/ 2105112 w 2105112"/>
                <a:gd name="connsiteY3" fmla="*/ 126307 h 1263067"/>
                <a:gd name="connsiteX4" fmla="*/ 2105112 w 2105112"/>
                <a:gd name="connsiteY4" fmla="*/ 1136760 h 1263067"/>
                <a:gd name="connsiteX5" fmla="*/ 1978805 w 2105112"/>
                <a:gd name="connsiteY5" fmla="*/ 1263067 h 1263067"/>
                <a:gd name="connsiteX6" fmla="*/ 126307 w 2105112"/>
                <a:gd name="connsiteY6" fmla="*/ 1263067 h 1263067"/>
                <a:gd name="connsiteX7" fmla="*/ 0 w 2105112"/>
                <a:gd name="connsiteY7" fmla="*/ 1136760 h 1263067"/>
                <a:gd name="connsiteX8" fmla="*/ 0 w 2105112"/>
                <a:gd name="connsiteY8" fmla="*/ 126307 h 1263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5112" h="1263067">
                  <a:moveTo>
                    <a:pt x="0" y="126307"/>
                  </a:moveTo>
                  <a:cubicBezTo>
                    <a:pt x="0" y="56550"/>
                    <a:pt x="56550" y="0"/>
                    <a:pt x="126307" y="0"/>
                  </a:cubicBezTo>
                  <a:lnTo>
                    <a:pt x="1978805" y="0"/>
                  </a:lnTo>
                  <a:cubicBezTo>
                    <a:pt x="2048562" y="0"/>
                    <a:pt x="2105112" y="56550"/>
                    <a:pt x="2105112" y="126307"/>
                  </a:cubicBezTo>
                  <a:lnTo>
                    <a:pt x="2105112" y="1136760"/>
                  </a:lnTo>
                  <a:cubicBezTo>
                    <a:pt x="2105112" y="1206517"/>
                    <a:pt x="2048562" y="1263067"/>
                    <a:pt x="1978805" y="1263067"/>
                  </a:cubicBezTo>
                  <a:lnTo>
                    <a:pt x="126307" y="1263067"/>
                  </a:lnTo>
                  <a:cubicBezTo>
                    <a:pt x="56550" y="1263067"/>
                    <a:pt x="0" y="1206517"/>
                    <a:pt x="0" y="1136760"/>
                  </a:cubicBezTo>
                  <a:lnTo>
                    <a:pt x="0" y="126307"/>
                  </a:lnTo>
                  <a:close/>
                </a:path>
              </a:pathLst>
            </a:custGeom>
            <a:solidFill>
              <a:schemeClr val="accent5"/>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9384" tIns="109384" rIns="109384" bIns="109384" numCol="1" spcCol="1270" anchor="ctr" anchorCtr="0">
              <a:noAutofit/>
            </a:bodyPr>
            <a:lstStyle/>
            <a:p>
              <a:pPr marL="0" lvl="0" indent="0" algn="ctr" defTabSz="844550">
                <a:lnSpc>
                  <a:spcPct val="90000"/>
                </a:lnSpc>
                <a:spcBef>
                  <a:spcPct val="0"/>
                </a:spcBef>
                <a:spcAft>
                  <a:spcPct val="35000"/>
                </a:spcAft>
                <a:buNone/>
              </a:pPr>
              <a:r>
                <a:rPr lang="ja-JP" altLang="en-US" sz="1400" b="1" dirty="0"/>
                <a:t>凹み部分の</a:t>
              </a:r>
              <a:endParaRPr lang="en-US" altLang="ja-JP" sz="1400" b="1" dirty="0"/>
            </a:p>
            <a:p>
              <a:pPr marL="0" lvl="0" indent="0" algn="ctr" defTabSz="844550">
                <a:lnSpc>
                  <a:spcPct val="90000"/>
                </a:lnSpc>
                <a:spcBef>
                  <a:spcPct val="0"/>
                </a:spcBef>
                <a:spcAft>
                  <a:spcPct val="35000"/>
                </a:spcAft>
                <a:buNone/>
              </a:pPr>
              <a:r>
                <a:rPr lang="ja-JP" altLang="en-US" sz="1400" b="1" dirty="0"/>
                <a:t>色入れ</a:t>
              </a:r>
              <a:endParaRPr lang="en-US" altLang="ja-JP" sz="1400" b="1" dirty="0"/>
            </a:p>
          </p:txBody>
        </p:sp>
        <p:grpSp>
          <p:nvGrpSpPr>
            <p:cNvPr id="47" name="グループ化 46">
              <a:extLst>
                <a:ext uri="{FF2B5EF4-FFF2-40B4-BE49-F238E27FC236}">
                  <a16:creationId xmlns:a16="http://schemas.microsoft.com/office/drawing/2014/main" id="{A7A39986-FACF-423C-A1F0-FF83ABE5A4EA}"/>
                </a:ext>
              </a:extLst>
            </p:cNvPr>
            <p:cNvGrpSpPr/>
            <p:nvPr/>
          </p:nvGrpSpPr>
          <p:grpSpPr>
            <a:xfrm>
              <a:off x="537068" y="4639022"/>
              <a:ext cx="4769548" cy="810907"/>
              <a:chOff x="537068" y="4639022"/>
              <a:chExt cx="4769548" cy="810907"/>
            </a:xfrm>
          </p:grpSpPr>
          <p:sp>
            <p:nvSpPr>
              <p:cNvPr id="13" name="フリーフォーム: 図形 12">
                <a:extLst>
                  <a:ext uri="{FF2B5EF4-FFF2-40B4-BE49-F238E27FC236}">
                    <a16:creationId xmlns:a16="http://schemas.microsoft.com/office/drawing/2014/main" id="{736E0C6B-91E6-4300-BA3D-4288CB3D3C17}"/>
                  </a:ext>
                </a:extLst>
              </p:cNvPr>
              <p:cNvSpPr/>
              <p:nvPr/>
            </p:nvSpPr>
            <p:spPr>
              <a:xfrm>
                <a:off x="537068" y="4639022"/>
                <a:ext cx="1301309" cy="810907"/>
              </a:xfrm>
              <a:custGeom>
                <a:avLst/>
                <a:gdLst>
                  <a:gd name="connsiteX0" fmla="*/ 0 w 2105112"/>
                  <a:gd name="connsiteY0" fmla="*/ 126307 h 1263067"/>
                  <a:gd name="connsiteX1" fmla="*/ 126307 w 2105112"/>
                  <a:gd name="connsiteY1" fmla="*/ 0 h 1263067"/>
                  <a:gd name="connsiteX2" fmla="*/ 1978805 w 2105112"/>
                  <a:gd name="connsiteY2" fmla="*/ 0 h 1263067"/>
                  <a:gd name="connsiteX3" fmla="*/ 2105112 w 2105112"/>
                  <a:gd name="connsiteY3" fmla="*/ 126307 h 1263067"/>
                  <a:gd name="connsiteX4" fmla="*/ 2105112 w 2105112"/>
                  <a:gd name="connsiteY4" fmla="*/ 1136760 h 1263067"/>
                  <a:gd name="connsiteX5" fmla="*/ 1978805 w 2105112"/>
                  <a:gd name="connsiteY5" fmla="*/ 1263067 h 1263067"/>
                  <a:gd name="connsiteX6" fmla="*/ 126307 w 2105112"/>
                  <a:gd name="connsiteY6" fmla="*/ 1263067 h 1263067"/>
                  <a:gd name="connsiteX7" fmla="*/ 0 w 2105112"/>
                  <a:gd name="connsiteY7" fmla="*/ 1136760 h 1263067"/>
                  <a:gd name="connsiteX8" fmla="*/ 0 w 2105112"/>
                  <a:gd name="connsiteY8" fmla="*/ 126307 h 1263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5112" h="1263067">
                    <a:moveTo>
                      <a:pt x="0" y="126307"/>
                    </a:moveTo>
                    <a:cubicBezTo>
                      <a:pt x="0" y="56550"/>
                      <a:pt x="56550" y="0"/>
                      <a:pt x="126307" y="0"/>
                    </a:cubicBezTo>
                    <a:lnTo>
                      <a:pt x="1978805" y="0"/>
                    </a:lnTo>
                    <a:cubicBezTo>
                      <a:pt x="2048562" y="0"/>
                      <a:pt x="2105112" y="56550"/>
                      <a:pt x="2105112" y="126307"/>
                    </a:cubicBezTo>
                    <a:lnTo>
                      <a:pt x="2105112" y="1136760"/>
                    </a:lnTo>
                    <a:cubicBezTo>
                      <a:pt x="2105112" y="1206517"/>
                      <a:pt x="2048562" y="1263067"/>
                      <a:pt x="1978805" y="1263067"/>
                    </a:cubicBezTo>
                    <a:lnTo>
                      <a:pt x="126307" y="1263067"/>
                    </a:lnTo>
                    <a:cubicBezTo>
                      <a:pt x="56550" y="1263067"/>
                      <a:pt x="0" y="1206517"/>
                      <a:pt x="0" y="1136760"/>
                    </a:cubicBezTo>
                    <a:lnTo>
                      <a:pt x="0" y="126307"/>
                    </a:lnTo>
                    <a:close/>
                  </a:path>
                </a:pathLst>
              </a:custGeom>
              <a:solidFill>
                <a:schemeClr val="accent5"/>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9384" tIns="109384" rIns="109384" bIns="109384" numCol="1" spcCol="1270" anchor="ctr" anchorCtr="0">
                <a:noAutofit/>
              </a:bodyPr>
              <a:lstStyle/>
              <a:p>
                <a:pPr marL="0" lvl="0" indent="0" algn="ctr" defTabSz="844550">
                  <a:lnSpc>
                    <a:spcPct val="90000"/>
                  </a:lnSpc>
                  <a:spcBef>
                    <a:spcPct val="0"/>
                  </a:spcBef>
                  <a:spcAft>
                    <a:spcPct val="35000"/>
                  </a:spcAft>
                  <a:buNone/>
                </a:pPr>
                <a:r>
                  <a:rPr kumimoji="1" lang="ja-JP" altLang="en-US" sz="1400" b="1" kern="1200" dirty="0"/>
                  <a:t>定番の</a:t>
                </a:r>
                <a:endParaRPr kumimoji="1" lang="en-US" altLang="ja-JP" sz="1400" b="1" kern="1200" dirty="0"/>
              </a:p>
              <a:p>
                <a:pPr marL="0" lvl="0" indent="0" algn="ctr" defTabSz="844550">
                  <a:lnSpc>
                    <a:spcPct val="90000"/>
                  </a:lnSpc>
                  <a:spcBef>
                    <a:spcPct val="0"/>
                  </a:spcBef>
                  <a:spcAft>
                    <a:spcPct val="35000"/>
                  </a:spcAft>
                  <a:buNone/>
                </a:pPr>
                <a:r>
                  <a:rPr kumimoji="1" lang="ja-JP" altLang="en-US" sz="1400" b="1" kern="1200" dirty="0"/>
                  <a:t>凹み加工</a:t>
                </a:r>
              </a:p>
            </p:txBody>
          </p:sp>
          <p:sp>
            <p:nvSpPr>
              <p:cNvPr id="44" name="テキスト ボックス 43">
                <a:extLst>
                  <a:ext uri="{FF2B5EF4-FFF2-40B4-BE49-F238E27FC236}">
                    <a16:creationId xmlns:a16="http://schemas.microsoft.com/office/drawing/2014/main" id="{52639B37-893A-4959-987C-9B4DB8214A70}"/>
                  </a:ext>
                </a:extLst>
              </p:cNvPr>
              <p:cNvSpPr txBox="1"/>
              <p:nvPr/>
            </p:nvSpPr>
            <p:spPr>
              <a:xfrm>
                <a:off x="1838376" y="4813643"/>
                <a:ext cx="3468240" cy="461665"/>
              </a:xfrm>
              <a:prstGeom prst="rect">
                <a:avLst/>
              </a:prstGeom>
              <a:noFill/>
            </p:spPr>
            <p:txBody>
              <a:bodyPr wrap="square" rtlCol="0">
                <a:spAutoFit/>
              </a:bodyPr>
              <a:lstStyle/>
              <a:p>
                <a:r>
                  <a:rPr lang="ja-JP" altLang="en-US" sz="1200" dirty="0"/>
                  <a:t>デザイン部分を凹ませる多くのリストバンドで採用されている人気の加工方法。</a:t>
                </a:r>
                <a:endParaRPr lang="en-US" altLang="ja-JP" sz="1200" dirty="0"/>
              </a:p>
            </p:txBody>
          </p:sp>
        </p:grpSp>
        <p:sp>
          <p:nvSpPr>
            <p:cNvPr id="46" name="テキスト ボックス 45">
              <a:extLst>
                <a:ext uri="{FF2B5EF4-FFF2-40B4-BE49-F238E27FC236}">
                  <a16:creationId xmlns:a16="http://schemas.microsoft.com/office/drawing/2014/main" id="{4E90372D-F216-46E6-9A06-540136B1D522}"/>
                </a:ext>
              </a:extLst>
            </p:cNvPr>
            <p:cNvSpPr txBox="1"/>
            <p:nvPr/>
          </p:nvSpPr>
          <p:spPr>
            <a:xfrm>
              <a:off x="1838376" y="5911890"/>
              <a:ext cx="3468240" cy="461665"/>
            </a:xfrm>
            <a:prstGeom prst="rect">
              <a:avLst/>
            </a:prstGeom>
            <a:noFill/>
          </p:spPr>
          <p:txBody>
            <a:bodyPr wrap="square" rtlCol="0">
              <a:spAutoFit/>
            </a:bodyPr>
            <a:lstStyle/>
            <a:p>
              <a:r>
                <a:rPr lang="ja-JP" altLang="en-US" sz="1200" dirty="0"/>
                <a:t>凹み部分は色無しで主張を抑えたり、色入れして目立せたり、イメージに合わせて制作可能。</a:t>
              </a:r>
              <a:endParaRPr lang="en-US" altLang="ja-JP" sz="1200" dirty="0"/>
            </a:p>
          </p:txBody>
        </p:sp>
      </p:grpSp>
    </p:spTree>
    <p:extLst>
      <p:ext uri="{BB962C8B-B14F-4D97-AF65-F5344CB8AC3E}">
        <p14:creationId xmlns:p14="http://schemas.microsoft.com/office/powerpoint/2010/main" val="4088875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descr="ボウル が含まれている画像&#10;&#10;自動的に生成された説明">
            <a:extLst>
              <a:ext uri="{FF2B5EF4-FFF2-40B4-BE49-F238E27FC236}">
                <a16:creationId xmlns:a16="http://schemas.microsoft.com/office/drawing/2014/main" id="{C444A280-9A9B-4194-8B82-95DCA3455ED7}"/>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1316991" y="1476038"/>
            <a:ext cx="3240001" cy="2160000"/>
          </a:xfrm>
          <a:prstGeom prst="rect">
            <a:avLst/>
          </a:prstGeom>
        </p:spPr>
      </p:pic>
      <p:graphicFrame>
        <p:nvGraphicFramePr>
          <p:cNvPr id="5" name="表 5">
            <a:extLst>
              <a:ext uri="{FF2B5EF4-FFF2-40B4-BE49-F238E27FC236}">
                <a16:creationId xmlns:a16="http://schemas.microsoft.com/office/drawing/2014/main" id="{AF7291DC-DBB8-45B8-8A4E-BB9F7451BCB7}"/>
              </a:ext>
            </a:extLst>
          </p:cNvPr>
          <p:cNvGraphicFramePr>
            <a:graphicFrameLocks noGrp="1"/>
          </p:cNvGraphicFramePr>
          <p:nvPr>
            <p:extLst>
              <p:ext uri="{D42A27DB-BD31-4B8C-83A1-F6EECF244321}">
                <p14:modId xmlns:p14="http://schemas.microsoft.com/office/powerpoint/2010/main" val="4281765076"/>
              </p:ext>
            </p:extLst>
          </p:nvPr>
        </p:nvGraphicFramePr>
        <p:xfrm>
          <a:off x="5914684" y="1476038"/>
          <a:ext cx="5760000" cy="5040000"/>
        </p:xfrm>
        <a:graphic>
          <a:graphicData uri="http://schemas.openxmlformats.org/drawingml/2006/table">
            <a:tbl>
              <a:tblPr firstCol="1">
                <a:tableStyleId>{7DF18680-E054-41AD-8BC1-D1AEF772440D}</a:tableStyleId>
              </a:tblPr>
              <a:tblGrid>
                <a:gridCol w="1678979">
                  <a:extLst>
                    <a:ext uri="{9D8B030D-6E8A-4147-A177-3AD203B41FA5}">
                      <a16:colId xmlns:a16="http://schemas.microsoft.com/office/drawing/2014/main" val="1352165695"/>
                    </a:ext>
                  </a:extLst>
                </a:gridCol>
                <a:gridCol w="4081021">
                  <a:extLst>
                    <a:ext uri="{9D8B030D-6E8A-4147-A177-3AD203B41FA5}">
                      <a16:colId xmlns:a16="http://schemas.microsoft.com/office/drawing/2014/main" val="3669455314"/>
                    </a:ext>
                  </a:extLst>
                </a:gridCol>
              </a:tblGrid>
              <a:tr h="1047093">
                <a:tc>
                  <a:txBody>
                    <a:bodyPr/>
                    <a:lstStyle/>
                    <a:p>
                      <a:r>
                        <a:rPr kumimoji="1" lang="ja-JP" altLang="en-US" sz="1050" dirty="0"/>
                        <a:t>参考価格 </a:t>
                      </a:r>
                      <a:r>
                        <a:rPr kumimoji="1" lang="en-US" altLang="ja-JP" sz="1050" dirty="0"/>
                        <a:t>[</a:t>
                      </a:r>
                      <a:r>
                        <a:rPr kumimoji="1" lang="ja-JP" altLang="en-US" sz="1050" dirty="0"/>
                        <a:t>税別</a:t>
                      </a:r>
                      <a:r>
                        <a:rPr kumimoji="1" lang="en-US" altLang="ja-JP" sz="105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a:t>
                      </a:r>
                      <a:r>
                        <a:rPr kumimoji="1" lang="ja-JP" altLang="en-US" sz="1050" dirty="0"/>
                        <a:t>印刷</a:t>
                      </a:r>
                      <a:r>
                        <a:rPr kumimoji="1" lang="en-US" altLang="ja-JP" sz="1050" dirty="0"/>
                        <a:t>1</a:t>
                      </a:r>
                      <a:r>
                        <a:rPr kumimoji="1" lang="ja-JP" altLang="en-US" sz="1050" dirty="0"/>
                        <a:t>色・幅</a:t>
                      </a:r>
                      <a:r>
                        <a:rPr kumimoji="1" lang="en-US" altLang="ja-JP" sz="1050" dirty="0"/>
                        <a:t>12mm)</a:t>
                      </a:r>
                    </a:p>
                  </a:txBody>
                  <a:tcPr marL="85823" marR="85823" marT="42911" marB="42911" anchor="ctr"/>
                </a:tc>
                <a:tc>
                  <a:txBody>
                    <a:bodyPr/>
                    <a:lstStyle/>
                    <a:p>
                      <a:r>
                        <a:rPr kumimoji="1" lang="en-US" altLang="ja-JP" sz="1050" dirty="0"/>
                        <a:t>100</a:t>
                      </a:r>
                      <a:r>
                        <a:rPr kumimoji="1" lang="ja-JP" altLang="en-US" sz="1050" dirty="0"/>
                        <a:t>個：</a:t>
                      </a:r>
                      <a:r>
                        <a:rPr kumimoji="1" lang="en-US" altLang="ja-JP" sz="1050" dirty="0"/>
                        <a:t>@300</a:t>
                      </a:r>
                      <a:r>
                        <a:rPr kumimoji="1" lang="ja-JP" altLang="en-US" sz="1050" dirty="0"/>
                        <a:t>円</a:t>
                      </a:r>
                      <a:endParaRPr kumimoji="1" lang="en-US" altLang="ja-JP" sz="1050" dirty="0"/>
                    </a:p>
                    <a:p>
                      <a:r>
                        <a:rPr kumimoji="1" lang="en-US" altLang="ja-JP" sz="1050" dirty="0"/>
                        <a:t>500</a:t>
                      </a:r>
                      <a:r>
                        <a:rPr kumimoji="1" lang="ja-JP" altLang="en-US" sz="1050" dirty="0"/>
                        <a:t>個：</a:t>
                      </a:r>
                      <a:r>
                        <a:rPr kumimoji="1" lang="en-US" altLang="ja-JP" sz="1050" dirty="0"/>
                        <a:t>@109</a:t>
                      </a:r>
                      <a:r>
                        <a:rPr kumimoji="1" lang="ja-JP" altLang="en-US" sz="1050" dirty="0"/>
                        <a:t>円</a:t>
                      </a:r>
                      <a:endParaRPr kumimoji="1" lang="en-US" altLang="ja-JP" sz="1050" dirty="0"/>
                    </a:p>
                    <a:p>
                      <a:r>
                        <a:rPr kumimoji="1" lang="en-US" altLang="ja-JP" sz="1050" dirty="0"/>
                        <a:t>1,000</a:t>
                      </a:r>
                      <a:r>
                        <a:rPr kumimoji="1" lang="ja-JP" altLang="en-US" sz="1050" dirty="0"/>
                        <a:t>個：</a:t>
                      </a:r>
                      <a:r>
                        <a:rPr kumimoji="1" lang="en-US" altLang="ja-JP" sz="1050" dirty="0"/>
                        <a:t>@78</a:t>
                      </a:r>
                      <a:r>
                        <a:rPr kumimoji="1" lang="ja-JP" altLang="en-US" sz="1050" dirty="0"/>
                        <a:t>円</a:t>
                      </a:r>
                      <a:endParaRPr kumimoji="1" lang="en-US" altLang="ja-JP" sz="1050" dirty="0"/>
                    </a:p>
                    <a:p>
                      <a:r>
                        <a:rPr kumimoji="1" lang="en-US" altLang="ja-JP" sz="1050" dirty="0"/>
                        <a:t>5,000</a:t>
                      </a:r>
                      <a:r>
                        <a:rPr kumimoji="1" lang="ja-JP" altLang="en-US" sz="1050" dirty="0"/>
                        <a:t>個：</a:t>
                      </a:r>
                      <a:r>
                        <a:rPr kumimoji="1" lang="en-US" altLang="ja-JP" sz="1050" dirty="0"/>
                        <a:t>@52</a:t>
                      </a:r>
                      <a:r>
                        <a:rPr kumimoji="1" lang="ja-JP" altLang="en-US" sz="1050" dirty="0"/>
                        <a:t>円</a:t>
                      </a:r>
                      <a:endParaRPr kumimoji="1" lang="en-US" altLang="ja-JP" sz="1050" dirty="0"/>
                    </a:p>
                    <a:p>
                      <a:r>
                        <a:rPr kumimoji="1" lang="en-US" altLang="ja-JP" sz="1050" dirty="0"/>
                        <a:t>10,000</a:t>
                      </a:r>
                      <a:r>
                        <a:rPr kumimoji="1" lang="ja-JP" altLang="en-US" sz="1050" dirty="0"/>
                        <a:t>個：</a:t>
                      </a:r>
                      <a:r>
                        <a:rPr kumimoji="1" lang="en-US" altLang="ja-JP" sz="1050" dirty="0"/>
                        <a:t>@44</a:t>
                      </a:r>
                      <a:r>
                        <a:rPr kumimoji="1" lang="ja-JP" altLang="en-US" sz="1050" dirty="0"/>
                        <a:t>円</a:t>
                      </a:r>
                      <a:endParaRPr kumimoji="1" lang="en-US" altLang="ja-JP" sz="1050" dirty="0"/>
                    </a:p>
                  </a:txBody>
                  <a:tcPr marL="85823" marR="85823" marT="42911" marB="42911" anchor="ctr"/>
                </a:tc>
                <a:extLst>
                  <a:ext uri="{0D108BD9-81ED-4DB2-BD59-A6C34878D82A}">
                    <a16:rowId xmlns:a16="http://schemas.microsoft.com/office/drawing/2014/main" val="765606552"/>
                  </a:ext>
                </a:extLst>
              </a:tr>
              <a:tr h="479698">
                <a:tc>
                  <a:txBody>
                    <a:bodyPr/>
                    <a:lstStyle/>
                    <a:p>
                      <a:r>
                        <a:rPr kumimoji="1" lang="ja-JP" altLang="en-US" sz="1050" dirty="0"/>
                        <a:t>納期</a:t>
                      </a:r>
                      <a:endParaRPr kumimoji="1" lang="en-US" altLang="ja-JP" sz="1050" dirty="0"/>
                    </a:p>
                    <a:p>
                      <a:r>
                        <a:rPr kumimoji="1" lang="en-US" altLang="ja-JP" sz="1050" dirty="0"/>
                        <a:t>(</a:t>
                      </a:r>
                      <a:r>
                        <a:rPr kumimoji="1" lang="ja-JP" altLang="en-US" sz="1050" dirty="0"/>
                        <a:t>～</a:t>
                      </a:r>
                      <a:r>
                        <a:rPr kumimoji="1" lang="en-US" altLang="ja-JP" sz="1050" dirty="0"/>
                        <a:t>1,000</a:t>
                      </a:r>
                      <a:r>
                        <a:rPr kumimoji="1" lang="ja-JP" altLang="en-US" sz="1050" dirty="0"/>
                        <a:t>個</a:t>
                      </a:r>
                      <a:r>
                        <a:rPr kumimoji="1" lang="en-US" altLang="ja-JP" sz="1050" dirty="0"/>
                        <a:t>)</a:t>
                      </a:r>
                      <a:endParaRPr kumimoji="1" lang="ja-JP" altLang="en-US" sz="1050" dirty="0"/>
                    </a:p>
                  </a:txBody>
                  <a:tcPr marL="85823" marR="85823" marT="42911" marB="42911" anchor="ctr"/>
                </a:tc>
                <a:tc>
                  <a:txBody>
                    <a:bodyPr/>
                    <a:lstStyle/>
                    <a:p>
                      <a:r>
                        <a:rPr kumimoji="1" lang="ja-JP" altLang="en-US" sz="1050" dirty="0"/>
                        <a:t>通常対応：</a:t>
                      </a:r>
                      <a:r>
                        <a:rPr kumimoji="1" lang="en-US" altLang="ja-JP" sz="1050" dirty="0"/>
                        <a:t>12</a:t>
                      </a:r>
                      <a:r>
                        <a:rPr kumimoji="1" lang="ja-JP" altLang="en-US" sz="1050" dirty="0"/>
                        <a:t>営業日出荷</a:t>
                      </a:r>
                      <a:endParaRPr kumimoji="1" lang="en-US" altLang="ja-JP" sz="1050" dirty="0"/>
                    </a:p>
                    <a:p>
                      <a:r>
                        <a:rPr kumimoji="1" lang="ja-JP" altLang="en-US" sz="1050" dirty="0"/>
                        <a:t>特急対応：</a:t>
                      </a:r>
                      <a:r>
                        <a:rPr kumimoji="1" lang="en-US" altLang="ja-JP" sz="1050" dirty="0"/>
                        <a:t>8</a:t>
                      </a:r>
                      <a:r>
                        <a:rPr kumimoji="1" lang="ja-JP" altLang="en-US" sz="1050" dirty="0"/>
                        <a:t>営業日出荷（有料：合計金額の</a:t>
                      </a:r>
                      <a:r>
                        <a:rPr kumimoji="1" lang="en-US" altLang="ja-JP" sz="1050" dirty="0"/>
                        <a:t>2</a:t>
                      </a:r>
                      <a:r>
                        <a:rPr kumimoji="1" lang="ja-JP" altLang="en-US" sz="1050" dirty="0"/>
                        <a:t>割増）</a:t>
                      </a:r>
                    </a:p>
                  </a:txBody>
                  <a:tcPr marL="85823" marR="85823" marT="42911" marB="42911" anchor="ctr"/>
                </a:tc>
                <a:extLst>
                  <a:ext uri="{0D108BD9-81ED-4DB2-BD59-A6C34878D82A}">
                    <a16:rowId xmlns:a16="http://schemas.microsoft.com/office/drawing/2014/main" val="665336536"/>
                  </a:ext>
                </a:extLst>
              </a:tr>
              <a:tr h="668830">
                <a:tc>
                  <a:txBody>
                    <a:bodyPr/>
                    <a:lstStyle/>
                    <a:p>
                      <a:r>
                        <a:rPr kumimoji="1" lang="ja-JP" altLang="en-US" sz="1050" dirty="0"/>
                        <a:t>素材</a:t>
                      </a:r>
                    </a:p>
                  </a:txBody>
                  <a:tcPr marL="85823" marR="85823" marT="42911" marB="42911" anchor="ctr"/>
                </a:tc>
                <a:tc>
                  <a:txBody>
                    <a:bodyPr/>
                    <a:lstStyle/>
                    <a:p>
                      <a:r>
                        <a:rPr kumimoji="1" lang="ja-JP" altLang="en-US" sz="1050" b="0" kern="1200" dirty="0">
                          <a:solidFill>
                            <a:schemeClr val="dk1"/>
                          </a:solidFill>
                          <a:effectLst/>
                        </a:rPr>
                        <a:t>シリコン</a:t>
                      </a:r>
                      <a:endParaRPr kumimoji="1" lang="en-US" altLang="ja-JP" sz="1050" b="0" kern="1200" dirty="0">
                        <a:solidFill>
                          <a:schemeClr val="dk1"/>
                        </a:solidFill>
                        <a:effectLst/>
                      </a:endParaRPr>
                    </a:p>
                    <a:p>
                      <a:r>
                        <a:rPr kumimoji="1" lang="en-US" altLang="ja-JP" sz="1050" dirty="0"/>
                        <a:t>※</a:t>
                      </a:r>
                      <a:r>
                        <a:rPr kumimoji="1" lang="ja-JP" altLang="en-US" sz="1050" dirty="0"/>
                        <a:t>ラテックス未使用。医療用にも使用される高品質なシリコン</a:t>
                      </a:r>
                      <a:endParaRPr kumimoji="1" lang="en-US" altLang="ja-JP" sz="105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rPr>
                        <a:t>※</a:t>
                      </a:r>
                      <a:r>
                        <a:rPr kumimoji="1" lang="ja-JP" altLang="en-US" sz="1050" dirty="0">
                          <a:solidFill>
                            <a:schemeClr val="tx1"/>
                          </a:solidFill>
                        </a:rPr>
                        <a:t>食品衛生法が定める</a:t>
                      </a:r>
                      <a:r>
                        <a:rPr lang="ja-JP" altLang="en-US" sz="1050" dirty="0">
                          <a:solidFill>
                            <a:schemeClr val="tx1"/>
                          </a:solidFill>
                        </a:rPr>
                        <a:t>乳幼児向け</a:t>
                      </a:r>
                      <a:r>
                        <a:rPr kumimoji="1" lang="ja-JP" altLang="en-US" sz="1050" dirty="0">
                          <a:solidFill>
                            <a:schemeClr val="tx1"/>
                          </a:solidFill>
                        </a:rPr>
                        <a:t>おもちゃの試験に合格</a:t>
                      </a:r>
                    </a:p>
                  </a:txBody>
                  <a:tcPr marL="85823" marR="85823" marT="42911" marB="42911" anchor="ctr"/>
                </a:tc>
                <a:extLst>
                  <a:ext uri="{0D108BD9-81ED-4DB2-BD59-A6C34878D82A}">
                    <a16:rowId xmlns:a16="http://schemas.microsoft.com/office/drawing/2014/main" val="2250431162"/>
                  </a:ext>
                </a:extLst>
              </a:tr>
              <a:tr h="1047093">
                <a:tc>
                  <a:txBody>
                    <a:bodyPr/>
                    <a:lstStyle/>
                    <a:p>
                      <a:r>
                        <a:rPr kumimoji="1" lang="ja-JP" altLang="en-US" sz="1050" dirty="0"/>
                        <a:t>サイズ</a:t>
                      </a:r>
                    </a:p>
                  </a:txBody>
                  <a:tcPr marL="85823" marR="85823" marT="42911" marB="42911" anchor="ctr"/>
                </a:tc>
                <a:tc>
                  <a:txBody>
                    <a:bodyPr/>
                    <a:lstStyle/>
                    <a:p>
                      <a:r>
                        <a:rPr kumimoji="1" lang="ja-JP" altLang="en-US" sz="1050" b="0" kern="1200" dirty="0">
                          <a:solidFill>
                            <a:schemeClr val="dk1"/>
                          </a:solidFill>
                          <a:effectLst/>
                        </a:rPr>
                        <a:t>◆円周</a:t>
                      </a:r>
                      <a:r>
                        <a:rPr kumimoji="1" lang="en-US" altLang="ja-JP" sz="1050" b="0" kern="1200" dirty="0">
                          <a:solidFill>
                            <a:schemeClr val="dk1"/>
                          </a:solidFill>
                          <a:effectLst/>
                        </a:rPr>
                        <a:t>(</a:t>
                      </a:r>
                      <a:r>
                        <a:rPr kumimoji="1" lang="ja-JP" altLang="en-US" sz="1050" b="0" kern="1200" dirty="0">
                          <a:solidFill>
                            <a:schemeClr val="dk1"/>
                          </a:solidFill>
                          <a:effectLst/>
                        </a:rPr>
                        <a:t>外周</a:t>
                      </a:r>
                      <a:r>
                        <a:rPr kumimoji="1" lang="en-US" altLang="ja-JP" sz="1050" b="0" kern="1200" dirty="0">
                          <a:solidFill>
                            <a:schemeClr val="dk1"/>
                          </a:solidFill>
                          <a:effectLst/>
                        </a:rPr>
                        <a:t>)</a:t>
                      </a:r>
                    </a:p>
                    <a:p>
                      <a:r>
                        <a:rPr kumimoji="1" lang="en-US" altLang="ja-JP" sz="1050" b="0" kern="1200" dirty="0">
                          <a:solidFill>
                            <a:schemeClr val="dk1"/>
                          </a:solidFill>
                          <a:effectLst/>
                        </a:rPr>
                        <a:t>SS(170mm), S(180mm), M(190mm), L(202mm), LL(210mm)</a:t>
                      </a:r>
                      <a:br>
                        <a:rPr lang="ja-JP" altLang="en-US" sz="1050" dirty="0"/>
                      </a:br>
                      <a:r>
                        <a:rPr kumimoji="1" lang="ja-JP" altLang="en-US" sz="1050" b="0" kern="1200" dirty="0">
                          <a:solidFill>
                            <a:schemeClr val="dk1"/>
                          </a:solidFill>
                          <a:effectLst/>
                        </a:rPr>
                        <a:t>◆幅</a:t>
                      </a:r>
                      <a:endParaRPr kumimoji="1" lang="en-US" altLang="ja-JP" sz="1050" b="0" kern="1200" dirty="0">
                        <a:solidFill>
                          <a:schemeClr val="dk1"/>
                        </a:solidFill>
                        <a:effectLst/>
                      </a:endParaRPr>
                    </a:p>
                    <a:p>
                      <a:r>
                        <a:rPr kumimoji="1" lang="en-US" altLang="ja-JP" sz="1050" b="0" kern="1200" dirty="0">
                          <a:solidFill>
                            <a:schemeClr val="dk1"/>
                          </a:solidFill>
                          <a:effectLst/>
                        </a:rPr>
                        <a:t>6mm, 9mm, 12mm, 15mm, 20mm, 25mm, 30mm, 35mm</a:t>
                      </a:r>
                      <a:br>
                        <a:rPr lang="ja-JP" altLang="en-US" sz="1050" dirty="0"/>
                      </a:br>
                      <a:r>
                        <a:rPr kumimoji="1" lang="ja-JP" altLang="en-US" sz="1050" b="0" kern="1200" dirty="0">
                          <a:solidFill>
                            <a:schemeClr val="dk1"/>
                          </a:solidFill>
                          <a:effectLst/>
                        </a:rPr>
                        <a:t>◆厚み：</a:t>
                      </a:r>
                      <a:r>
                        <a:rPr kumimoji="1" lang="en-US" altLang="ja-JP" sz="1050" b="0" kern="1200" dirty="0">
                          <a:solidFill>
                            <a:schemeClr val="dk1"/>
                          </a:solidFill>
                          <a:effectLst/>
                        </a:rPr>
                        <a:t>2mm</a:t>
                      </a:r>
                      <a:r>
                        <a:rPr kumimoji="1" lang="ja-JP" altLang="en-US" sz="1050" b="0" kern="1200" dirty="0">
                          <a:solidFill>
                            <a:schemeClr val="dk1"/>
                          </a:solidFill>
                          <a:effectLst/>
                        </a:rPr>
                        <a:t>　</a:t>
                      </a:r>
                      <a:endParaRPr kumimoji="1" lang="ja-JP" altLang="en-US" sz="1050" dirty="0"/>
                    </a:p>
                  </a:txBody>
                  <a:tcPr marL="85823" marR="85823" marT="42911" marB="42911" anchor="ctr"/>
                </a:tc>
                <a:extLst>
                  <a:ext uri="{0D108BD9-81ED-4DB2-BD59-A6C34878D82A}">
                    <a16:rowId xmlns:a16="http://schemas.microsoft.com/office/drawing/2014/main" val="3658847236"/>
                  </a:ext>
                </a:extLst>
              </a:tr>
              <a:tr h="479698">
                <a:tc>
                  <a:txBody>
                    <a:bodyPr/>
                    <a:lstStyle/>
                    <a:p>
                      <a:r>
                        <a:rPr kumimoji="1" lang="ja-JP" altLang="en-US" sz="1050" dirty="0"/>
                        <a:t>加工方法</a:t>
                      </a:r>
                    </a:p>
                  </a:txBody>
                  <a:tcPr marL="85823" marR="85823" marT="42911" marB="42911" anchor="ctr"/>
                </a:tc>
                <a:tc>
                  <a:txBody>
                    <a:bodyPr/>
                    <a:lstStyle/>
                    <a:p>
                      <a:r>
                        <a:rPr kumimoji="1" lang="ja-JP" altLang="en-US" sz="1050" b="0" kern="1200" dirty="0">
                          <a:solidFill>
                            <a:schemeClr val="dk1"/>
                          </a:solidFill>
                          <a:effectLst/>
                        </a:rPr>
                        <a:t>エンボス加工（凸加工）</a:t>
                      </a:r>
                      <a:endParaRPr kumimoji="1" lang="en-US" altLang="ja-JP" sz="1050" b="0" kern="1200" dirty="0">
                        <a:solidFill>
                          <a:schemeClr val="dk1"/>
                        </a:solidFill>
                        <a:effectLst/>
                      </a:endParaRPr>
                    </a:p>
                    <a:p>
                      <a:r>
                        <a:rPr kumimoji="1" lang="ja-JP" altLang="en-US" sz="1050" b="0" kern="1200" dirty="0">
                          <a:solidFill>
                            <a:schemeClr val="dk1"/>
                          </a:solidFill>
                          <a:effectLst/>
                        </a:rPr>
                        <a:t>色入れ：色入れ無し、</a:t>
                      </a:r>
                      <a:r>
                        <a:rPr kumimoji="1" lang="en-US" altLang="ja-JP" sz="1050" b="0" kern="1200" dirty="0">
                          <a:solidFill>
                            <a:schemeClr val="dk1"/>
                          </a:solidFill>
                          <a:effectLst/>
                        </a:rPr>
                        <a:t>1</a:t>
                      </a:r>
                      <a:r>
                        <a:rPr kumimoji="1" lang="ja-JP" altLang="en-US" sz="1050" b="0" kern="1200" dirty="0">
                          <a:solidFill>
                            <a:schemeClr val="dk1"/>
                          </a:solidFill>
                          <a:effectLst/>
                        </a:rPr>
                        <a:t>色（</a:t>
                      </a:r>
                      <a:r>
                        <a:rPr kumimoji="1" lang="en-US" altLang="ja-JP" sz="1050" b="0" kern="1200" dirty="0">
                          <a:solidFill>
                            <a:schemeClr val="dk1"/>
                          </a:solidFill>
                          <a:effectLst/>
                        </a:rPr>
                        <a:t>PANTONE+ Solid Coated</a:t>
                      </a:r>
                      <a:r>
                        <a:rPr kumimoji="1" lang="ja-JP" altLang="en-US" sz="1050" b="0" kern="1200" dirty="0">
                          <a:solidFill>
                            <a:schemeClr val="dk1"/>
                          </a:solidFill>
                          <a:effectLst/>
                        </a:rPr>
                        <a:t>指定）</a:t>
                      </a:r>
                      <a:endParaRPr kumimoji="1" lang="en-US" altLang="ja-JP" sz="1050" b="0" i="0" kern="1200" dirty="0">
                        <a:solidFill>
                          <a:schemeClr val="dk1"/>
                        </a:solidFill>
                        <a:effectLst/>
                        <a:latin typeface="+mn-lt"/>
                        <a:ea typeface="+mn-ea"/>
                        <a:cs typeface="+mn-cs"/>
                      </a:endParaRPr>
                    </a:p>
                  </a:txBody>
                  <a:tcPr marL="85823" marR="85823" marT="42911" marB="42911" anchor="ctr"/>
                </a:tc>
                <a:extLst>
                  <a:ext uri="{0D108BD9-81ED-4DB2-BD59-A6C34878D82A}">
                    <a16:rowId xmlns:a16="http://schemas.microsoft.com/office/drawing/2014/main" val="1110475913"/>
                  </a:ext>
                </a:extLst>
              </a:tr>
              <a:tr h="479698">
                <a:tc>
                  <a:txBody>
                    <a:bodyPr/>
                    <a:lstStyle/>
                    <a:p>
                      <a:r>
                        <a:rPr kumimoji="1" lang="ja-JP" altLang="en-US" sz="1050" dirty="0"/>
                        <a:t>試作品での校正</a:t>
                      </a:r>
                    </a:p>
                  </a:txBody>
                  <a:tcPr marL="85823" marR="85823" marT="42911" marB="42911" anchor="ctr"/>
                </a:tc>
                <a:tc>
                  <a:txBody>
                    <a:bodyPr/>
                    <a:lstStyle/>
                    <a:p>
                      <a:r>
                        <a:rPr kumimoji="1" lang="ja-JP" altLang="en-US" sz="1050" dirty="0"/>
                        <a:t>写真による現物校正：</a:t>
                      </a:r>
                      <a:r>
                        <a:rPr kumimoji="1" lang="en-US" altLang="ja-JP" sz="1050" dirty="0"/>
                        <a:t>8,000</a:t>
                      </a:r>
                      <a:r>
                        <a:rPr kumimoji="1" lang="ja-JP" altLang="en-US" sz="1050" dirty="0"/>
                        <a:t>円　  </a:t>
                      </a:r>
                      <a:r>
                        <a:rPr kumimoji="1" lang="en-US" altLang="ja-JP" sz="1050" dirty="0"/>
                        <a:t>4</a:t>
                      </a:r>
                      <a:r>
                        <a:rPr kumimoji="1" lang="ja-JP" altLang="en-US" sz="1050" dirty="0"/>
                        <a:t>営業日でメールにて送付</a:t>
                      </a:r>
                    </a:p>
                    <a:p>
                      <a:r>
                        <a:rPr kumimoji="1" lang="ja-JP" altLang="en-US" sz="1050" dirty="0"/>
                        <a:t>郵便による現物校正：</a:t>
                      </a:r>
                      <a:r>
                        <a:rPr kumimoji="1" lang="en-US" altLang="ja-JP" sz="1050" dirty="0"/>
                        <a:t>10,000</a:t>
                      </a:r>
                      <a:r>
                        <a:rPr kumimoji="1" lang="ja-JP" altLang="en-US" sz="1050" dirty="0"/>
                        <a:t>円　</a:t>
                      </a:r>
                      <a:r>
                        <a:rPr kumimoji="1" lang="en-US" altLang="ja-JP" sz="1050" dirty="0"/>
                        <a:t>7</a:t>
                      </a:r>
                      <a:r>
                        <a:rPr kumimoji="1" lang="ja-JP" altLang="en-US" sz="1050" dirty="0"/>
                        <a:t>営業日で都内から出荷</a:t>
                      </a:r>
                    </a:p>
                  </a:txBody>
                  <a:tcPr marL="85823" marR="85823" marT="42911" marB="42911" anchor="ctr"/>
                </a:tc>
                <a:extLst>
                  <a:ext uri="{0D108BD9-81ED-4DB2-BD59-A6C34878D82A}">
                    <a16:rowId xmlns:a16="http://schemas.microsoft.com/office/drawing/2014/main" val="2592231442"/>
                  </a:ext>
                </a:extLst>
              </a:tr>
              <a:tr h="479698">
                <a:tc>
                  <a:txBody>
                    <a:bodyPr/>
                    <a:lstStyle/>
                    <a:p>
                      <a:r>
                        <a:rPr kumimoji="1" lang="ja-JP" altLang="en-US" sz="1050" dirty="0"/>
                        <a:t>包装</a:t>
                      </a:r>
                    </a:p>
                  </a:txBody>
                  <a:tcPr marL="85823" marR="85823" marT="42911" marB="42911" anchor="ctr"/>
                </a:tc>
                <a:tc>
                  <a:txBody>
                    <a:bodyPr/>
                    <a:lstStyle/>
                    <a:p>
                      <a:r>
                        <a:rPr kumimoji="1" lang="ja-JP" altLang="en-US" sz="1050" b="0" kern="1200" dirty="0">
                          <a:solidFill>
                            <a:schemeClr val="dk1"/>
                          </a:solidFill>
                          <a:effectLst/>
                        </a:rPr>
                        <a:t>まとめ包装</a:t>
                      </a:r>
                      <a:br>
                        <a:rPr lang="ja-JP" altLang="en-US" sz="1050" dirty="0"/>
                      </a:br>
                      <a:r>
                        <a:rPr kumimoji="1" lang="en-US" altLang="ja-JP" sz="1050" b="0" kern="1200" dirty="0">
                          <a:solidFill>
                            <a:schemeClr val="dk1"/>
                          </a:solidFill>
                          <a:effectLst/>
                        </a:rPr>
                        <a:t>※</a:t>
                      </a:r>
                      <a:r>
                        <a:rPr kumimoji="1" lang="ja-JP" altLang="en-US" sz="1050" b="0" kern="1200" dirty="0">
                          <a:solidFill>
                            <a:schemeClr val="dk1"/>
                          </a:solidFill>
                          <a:effectLst/>
                        </a:rPr>
                        <a:t>個別包装：有料オプション</a:t>
                      </a:r>
                      <a:r>
                        <a:rPr kumimoji="1" lang="en-US" altLang="ja-JP" sz="1050" b="0" kern="1200" dirty="0">
                          <a:solidFill>
                            <a:schemeClr val="dk1"/>
                          </a:solidFill>
                          <a:effectLst/>
                        </a:rPr>
                        <a:t>(@5</a:t>
                      </a:r>
                      <a:r>
                        <a:rPr kumimoji="1" lang="ja-JP" altLang="en-US" sz="1050" b="0" kern="1200" dirty="0">
                          <a:solidFill>
                            <a:schemeClr val="dk1"/>
                          </a:solidFill>
                          <a:effectLst/>
                        </a:rPr>
                        <a:t>円</a:t>
                      </a:r>
                      <a:r>
                        <a:rPr kumimoji="1" lang="en-US" altLang="ja-JP" sz="1050" b="0" kern="1200" dirty="0">
                          <a:solidFill>
                            <a:schemeClr val="dk1"/>
                          </a:solidFill>
                          <a:effectLst/>
                        </a:rPr>
                        <a:t>)</a:t>
                      </a:r>
                      <a:endParaRPr kumimoji="1" lang="ja-JP" altLang="en-US" sz="1050" dirty="0"/>
                    </a:p>
                  </a:txBody>
                  <a:tcPr marL="85823" marR="85823" marT="42911" marB="42911" anchor="ctr"/>
                </a:tc>
                <a:extLst>
                  <a:ext uri="{0D108BD9-81ED-4DB2-BD59-A6C34878D82A}">
                    <a16:rowId xmlns:a16="http://schemas.microsoft.com/office/drawing/2014/main" val="2389294511"/>
                  </a:ext>
                </a:extLst>
              </a:tr>
              <a:tr h="358192">
                <a:tc>
                  <a:txBody>
                    <a:bodyPr/>
                    <a:lstStyle/>
                    <a:p>
                      <a:r>
                        <a:rPr kumimoji="1" lang="ja-JP" altLang="en-US" sz="1050" dirty="0"/>
                        <a:t>最小制作個数</a:t>
                      </a:r>
                    </a:p>
                  </a:txBody>
                  <a:tcPr marL="85823" marR="85823" marT="42911" marB="42911" anchor="ctr"/>
                </a:tc>
                <a:tc>
                  <a:txBody>
                    <a:bodyPr/>
                    <a:lstStyle/>
                    <a:p>
                      <a:pPr algn="l" fontAlgn="ctr"/>
                      <a:r>
                        <a:rPr lang="en-US" altLang="ja-JP" sz="1050" dirty="0">
                          <a:effectLst/>
                        </a:rPr>
                        <a:t>10</a:t>
                      </a:r>
                      <a:r>
                        <a:rPr lang="ja-JP" altLang="en-US" sz="1050" dirty="0">
                          <a:effectLst/>
                        </a:rPr>
                        <a:t>個</a:t>
                      </a:r>
                    </a:p>
                  </a:txBody>
                  <a:tcPr marL="95359" marR="95359" marT="71519" marB="71519" anchor="ctr"/>
                </a:tc>
                <a:extLst>
                  <a:ext uri="{0D108BD9-81ED-4DB2-BD59-A6C34878D82A}">
                    <a16:rowId xmlns:a16="http://schemas.microsoft.com/office/drawing/2014/main" val="1876375669"/>
                  </a:ext>
                </a:extLst>
              </a:tr>
            </a:tbl>
          </a:graphicData>
        </a:graphic>
      </p:graphicFrame>
      <p:sp>
        <p:nvSpPr>
          <p:cNvPr id="22" name="タイトル 21">
            <a:extLst>
              <a:ext uri="{FF2B5EF4-FFF2-40B4-BE49-F238E27FC236}">
                <a16:creationId xmlns:a16="http://schemas.microsoft.com/office/drawing/2014/main" id="{350D4EDD-658C-48AC-AB2D-4906BCF03C52}"/>
              </a:ext>
            </a:extLst>
          </p:cNvPr>
          <p:cNvSpPr>
            <a:spLocks noGrp="1"/>
          </p:cNvSpPr>
          <p:nvPr>
            <p:ph type="title"/>
          </p:nvPr>
        </p:nvSpPr>
        <p:spPr>
          <a:xfrm>
            <a:off x="413331" y="341962"/>
            <a:ext cx="7094668" cy="673601"/>
          </a:xfrm>
        </p:spPr>
        <p:txBody>
          <a:bodyPr>
            <a:normAutofit/>
          </a:bodyPr>
          <a:lstStyle/>
          <a:p>
            <a:r>
              <a:rPr kumimoji="1" lang="ja-JP" altLang="en-US" sz="3200" dirty="0"/>
              <a:t>エンボス加工シリコンリストバンド</a:t>
            </a:r>
            <a:endParaRPr lang="ja-JP" altLang="en-US" sz="3200" dirty="0"/>
          </a:p>
        </p:txBody>
      </p:sp>
      <p:cxnSp>
        <p:nvCxnSpPr>
          <p:cNvPr id="15" name="直線コネクタ 14">
            <a:extLst>
              <a:ext uri="{FF2B5EF4-FFF2-40B4-BE49-F238E27FC236}">
                <a16:creationId xmlns:a16="http://schemas.microsoft.com/office/drawing/2014/main" id="{8654B4F5-9640-4FBD-8467-DB21CE35BC9A}"/>
              </a:ext>
            </a:extLst>
          </p:cNvPr>
          <p:cNvCxnSpPr>
            <a:cxnSpLocks/>
            <a:stCxn id="10" idx="2"/>
          </p:cNvCxnSpPr>
          <p:nvPr/>
        </p:nvCxnSpPr>
        <p:spPr>
          <a:xfrm>
            <a:off x="1645180" y="1740236"/>
            <a:ext cx="474177" cy="509651"/>
          </a:xfrm>
          <a:prstGeom prst="line">
            <a:avLst/>
          </a:prstGeom>
        </p:spPr>
        <p:style>
          <a:lnRef idx="1">
            <a:schemeClr val="dk1"/>
          </a:lnRef>
          <a:fillRef idx="0">
            <a:schemeClr val="dk1"/>
          </a:fillRef>
          <a:effectRef idx="0">
            <a:schemeClr val="dk1"/>
          </a:effectRef>
          <a:fontRef idx="minor">
            <a:schemeClr val="tx1"/>
          </a:fontRef>
        </p:style>
      </p:cxnSp>
      <p:sp>
        <p:nvSpPr>
          <p:cNvPr id="10" name="テキスト ボックス 9">
            <a:extLst>
              <a:ext uri="{FF2B5EF4-FFF2-40B4-BE49-F238E27FC236}">
                <a16:creationId xmlns:a16="http://schemas.microsoft.com/office/drawing/2014/main" id="{AB739A14-E8B4-44E0-8FF9-D295DCFD3882}"/>
              </a:ext>
            </a:extLst>
          </p:cNvPr>
          <p:cNvSpPr txBox="1"/>
          <p:nvPr/>
        </p:nvSpPr>
        <p:spPr>
          <a:xfrm>
            <a:off x="693890" y="1486320"/>
            <a:ext cx="1902579" cy="253916"/>
          </a:xfrm>
          <a:prstGeom prst="rect">
            <a:avLst/>
          </a:prstGeom>
          <a:solidFill>
            <a:schemeClr val="bg1"/>
          </a:solidFill>
        </p:spPr>
        <p:txBody>
          <a:bodyPr wrap="square" rtlCol="0">
            <a:spAutoFit/>
          </a:bodyPr>
          <a:lstStyle/>
          <a:p>
            <a:r>
              <a:rPr kumimoji="1" lang="ja-JP" altLang="en-US" sz="1050" dirty="0"/>
              <a:t>凸部分には</a:t>
            </a:r>
            <a:r>
              <a:rPr kumimoji="1" lang="en-US" altLang="ja-JP" sz="1050" dirty="0"/>
              <a:t>1</a:t>
            </a:r>
            <a:r>
              <a:rPr kumimoji="1" lang="ja-JP" altLang="en-US" sz="1050" dirty="0"/>
              <a:t>色まで印刷可能</a:t>
            </a:r>
          </a:p>
        </p:txBody>
      </p:sp>
      <p:sp>
        <p:nvSpPr>
          <p:cNvPr id="27" name="テキスト ボックス 26">
            <a:extLst>
              <a:ext uri="{FF2B5EF4-FFF2-40B4-BE49-F238E27FC236}">
                <a16:creationId xmlns:a16="http://schemas.microsoft.com/office/drawing/2014/main" id="{30DE9700-5FC2-4857-A828-072526247331}"/>
              </a:ext>
            </a:extLst>
          </p:cNvPr>
          <p:cNvSpPr txBox="1"/>
          <p:nvPr/>
        </p:nvSpPr>
        <p:spPr>
          <a:xfrm>
            <a:off x="2973936" y="3442673"/>
            <a:ext cx="2319973" cy="415498"/>
          </a:xfrm>
          <a:prstGeom prst="rect">
            <a:avLst/>
          </a:prstGeom>
          <a:solidFill>
            <a:schemeClr val="bg1"/>
          </a:solidFill>
        </p:spPr>
        <p:txBody>
          <a:bodyPr wrap="square" rtlCol="0">
            <a:spAutoFit/>
          </a:bodyPr>
          <a:lstStyle/>
          <a:p>
            <a:r>
              <a:rPr kumimoji="1" lang="ja-JP" altLang="en-US" sz="1050" dirty="0"/>
              <a:t>太めの線（約</a:t>
            </a:r>
            <a:r>
              <a:rPr kumimoji="1" lang="en-US" altLang="ja-JP" sz="1050" dirty="0"/>
              <a:t>0.5mm</a:t>
            </a:r>
            <a:r>
              <a:rPr kumimoji="1" lang="ja-JP" altLang="en-US" sz="1050" dirty="0"/>
              <a:t>）がおすすめ</a:t>
            </a:r>
            <a:endParaRPr kumimoji="1" lang="en-US" altLang="ja-JP" sz="1050" dirty="0"/>
          </a:p>
          <a:p>
            <a:r>
              <a:rPr kumimoji="1" lang="ja-JP" altLang="en-US" sz="1050" dirty="0"/>
              <a:t>インクがきれいに入ります</a:t>
            </a:r>
            <a:endParaRPr kumimoji="1" lang="en-US" altLang="ja-JP" sz="1050" dirty="0"/>
          </a:p>
        </p:txBody>
      </p:sp>
      <p:cxnSp>
        <p:nvCxnSpPr>
          <p:cNvPr id="28" name="直線コネクタ 27">
            <a:extLst>
              <a:ext uri="{FF2B5EF4-FFF2-40B4-BE49-F238E27FC236}">
                <a16:creationId xmlns:a16="http://schemas.microsoft.com/office/drawing/2014/main" id="{2BA9F379-BB9B-4917-B4E5-6C0BB65EA531}"/>
              </a:ext>
            </a:extLst>
          </p:cNvPr>
          <p:cNvCxnSpPr>
            <a:cxnSpLocks/>
            <a:endCxn id="27" idx="0"/>
          </p:cNvCxnSpPr>
          <p:nvPr/>
        </p:nvCxnSpPr>
        <p:spPr>
          <a:xfrm>
            <a:off x="3722317" y="2986609"/>
            <a:ext cx="411606" cy="456064"/>
          </a:xfrm>
          <a:prstGeom prst="line">
            <a:avLst/>
          </a:prstGeom>
        </p:spPr>
        <p:style>
          <a:lnRef idx="1">
            <a:schemeClr val="dk1"/>
          </a:lnRef>
          <a:fillRef idx="0">
            <a:schemeClr val="dk1"/>
          </a:fillRef>
          <a:effectRef idx="0">
            <a:schemeClr val="dk1"/>
          </a:effectRef>
          <a:fontRef idx="minor">
            <a:schemeClr val="tx1"/>
          </a:fontRef>
        </p:style>
      </p:cxnSp>
      <p:grpSp>
        <p:nvGrpSpPr>
          <p:cNvPr id="48" name="グループ化 47">
            <a:extLst>
              <a:ext uri="{FF2B5EF4-FFF2-40B4-BE49-F238E27FC236}">
                <a16:creationId xmlns:a16="http://schemas.microsoft.com/office/drawing/2014/main" id="{303548F2-A70D-48CF-B269-A0FDB64AAD9D}"/>
              </a:ext>
            </a:extLst>
          </p:cNvPr>
          <p:cNvGrpSpPr/>
          <p:nvPr/>
        </p:nvGrpSpPr>
        <p:grpSpPr>
          <a:xfrm>
            <a:off x="648485" y="4295835"/>
            <a:ext cx="4855007" cy="1909154"/>
            <a:chOff x="537067" y="4639022"/>
            <a:chExt cx="4855007" cy="1909154"/>
          </a:xfrm>
        </p:grpSpPr>
        <p:sp>
          <p:nvSpPr>
            <p:cNvPr id="16" name="フリーフォーム: 図形 15">
              <a:extLst>
                <a:ext uri="{FF2B5EF4-FFF2-40B4-BE49-F238E27FC236}">
                  <a16:creationId xmlns:a16="http://schemas.microsoft.com/office/drawing/2014/main" id="{3C811241-CC2B-4CFF-9AA4-457C930EC0BE}"/>
                </a:ext>
              </a:extLst>
            </p:cNvPr>
            <p:cNvSpPr/>
            <p:nvPr/>
          </p:nvSpPr>
          <p:spPr>
            <a:xfrm>
              <a:off x="537067" y="5737269"/>
              <a:ext cx="1301309" cy="810907"/>
            </a:xfrm>
            <a:custGeom>
              <a:avLst/>
              <a:gdLst>
                <a:gd name="connsiteX0" fmla="*/ 0 w 2105112"/>
                <a:gd name="connsiteY0" fmla="*/ 126307 h 1263067"/>
                <a:gd name="connsiteX1" fmla="*/ 126307 w 2105112"/>
                <a:gd name="connsiteY1" fmla="*/ 0 h 1263067"/>
                <a:gd name="connsiteX2" fmla="*/ 1978805 w 2105112"/>
                <a:gd name="connsiteY2" fmla="*/ 0 h 1263067"/>
                <a:gd name="connsiteX3" fmla="*/ 2105112 w 2105112"/>
                <a:gd name="connsiteY3" fmla="*/ 126307 h 1263067"/>
                <a:gd name="connsiteX4" fmla="*/ 2105112 w 2105112"/>
                <a:gd name="connsiteY4" fmla="*/ 1136760 h 1263067"/>
                <a:gd name="connsiteX5" fmla="*/ 1978805 w 2105112"/>
                <a:gd name="connsiteY5" fmla="*/ 1263067 h 1263067"/>
                <a:gd name="connsiteX6" fmla="*/ 126307 w 2105112"/>
                <a:gd name="connsiteY6" fmla="*/ 1263067 h 1263067"/>
                <a:gd name="connsiteX7" fmla="*/ 0 w 2105112"/>
                <a:gd name="connsiteY7" fmla="*/ 1136760 h 1263067"/>
                <a:gd name="connsiteX8" fmla="*/ 0 w 2105112"/>
                <a:gd name="connsiteY8" fmla="*/ 126307 h 1263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5112" h="1263067">
                  <a:moveTo>
                    <a:pt x="0" y="126307"/>
                  </a:moveTo>
                  <a:cubicBezTo>
                    <a:pt x="0" y="56550"/>
                    <a:pt x="56550" y="0"/>
                    <a:pt x="126307" y="0"/>
                  </a:cubicBezTo>
                  <a:lnTo>
                    <a:pt x="1978805" y="0"/>
                  </a:lnTo>
                  <a:cubicBezTo>
                    <a:pt x="2048562" y="0"/>
                    <a:pt x="2105112" y="56550"/>
                    <a:pt x="2105112" y="126307"/>
                  </a:cubicBezTo>
                  <a:lnTo>
                    <a:pt x="2105112" y="1136760"/>
                  </a:lnTo>
                  <a:cubicBezTo>
                    <a:pt x="2105112" y="1206517"/>
                    <a:pt x="2048562" y="1263067"/>
                    <a:pt x="1978805" y="1263067"/>
                  </a:cubicBezTo>
                  <a:lnTo>
                    <a:pt x="126307" y="1263067"/>
                  </a:lnTo>
                  <a:cubicBezTo>
                    <a:pt x="56550" y="1263067"/>
                    <a:pt x="0" y="1206517"/>
                    <a:pt x="0" y="1136760"/>
                  </a:cubicBezTo>
                  <a:lnTo>
                    <a:pt x="0" y="126307"/>
                  </a:lnTo>
                  <a:close/>
                </a:path>
              </a:pathLst>
            </a:custGeom>
            <a:solidFill>
              <a:schemeClr val="accent5"/>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9384" tIns="109384" rIns="109384" bIns="109384" numCol="1" spcCol="1270" anchor="ctr" anchorCtr="0">
              <a:noAutofit/>
            </a:bodyPr>
            <a:lstStyle/>
            <a:p>
              <a:pPr marL="0" lvl="0" indent="0" algn="ctr" defTabSz="844550">
                <a:lnSpc>
                  <a:spcPct val="90000"/>
                </a:lnSpc>
                <a:spcBef>
                  <a:spcPct val="0"/>
                </a:spcBef>
                <a:spcAft>
                  <a:spcPct val="35000"/>
                </a:spcAft>
                <a:buNone/>
              </a:pPr>
              <a:r>
                <a:rPr lang="ja-JP" altLang="en-US" sz="1400" b="1" dirty="0"/>
                <a:t>凸部分の</a:t>
              </a:r>
              <a:endParaRPr lang="en-US" altLang="ja-JP" sz="1400" b="1" dirty="0"/>
            </a:p>
            <a:p>
              <a:pPr marL="0" lvl="0" indent="0" algn="ctr" defTabSz="844550">
                <a:lnSpc>
                  <a:spcPct val="90000"/>
                </a:lnSpc>
                <a:spcBef>
                  <a:spcPct val="0"/>
                </a:spcBef>
                <a:spcAft>
                  <a:spcPct val="35000"/>
                </a:spcAft>
                <a:buNone/>
              </a:pPr>
              <a:r>
                <a:rPr lang="ja-JP" altLang="en-US" sz="1400" b="1" dirty="0"/>
                <a:t>印刷</a:t>
              </a:r>
              <a:endParaRPr lang="en-US" altLang="ja-JP" sz="1400" b="1" dirty="0"/>
            </a:p>
          </p:txBody>
        </p:sp>
        <p:grpSp>
          <p:nvGrpSpPr>
            <p:cNvPr id="47" name="グループ化 46">
              <a:extLst>
                <a:ext uri="{FF2B5EF4-FFF2-40B4-BE49-F238E27FC236}">
                  <a16:creationId xmlns:a16="http://schemas.microsoft.com/office/drawing/2014/main" id="{A7A39986-FACF-423C-A1F0-FF83ABE5A4EA}"/>
                </a:ext>
              </a:extLst>
            </p:cNvPr>
            <p:cNvGrpSpPr/>
            <p:nvPr/>
          </p:nvGrpSpPr>
          <p:grpSpPr>
            <a:xfrm>
              <a:off x="537068" y="4639022"/>
              <a:ext cx="4684412" cy="810907"/>
              <a:chOff x="537068" y="4639022"/>
              <a:chExt cx="4684412" cy="810907"/>
            </a:xfrm>
          </p:grpSpPr>
          <p:sp>
            <p:nvSpPr>
              <p:cNvPr id="13" name="フリーフォーム: 図形 12">
                <a:extLst>
                  <a:ext uri="{FF2B5EF4-FFF2-40B4-BE49-F238E27FC236}">
                    <a16:creationId xmlns:a16="http://schemas.microsoft.com/office/drawing/2014/main" id="{736E0C6B-91E6-4300-BA3D-4288CB3D3C17}"/>
                  </a:ext>
                </a:extLst>
              </p:cNvPr>
              <p:cNvSpPr/>
              <p:nvPr/>
            </p:nvSpPr>
            <p:spPr>
              <a:xfrm>
                <a:off x="537068" y="4639022"/>
                <a:ext cx="1301309" cy="810907"/>
              </a:xfrm>
              <a:custGeom>
                <a:avLst/>
                <a:gdLst>
                  <a:gd name="connsiteX0" fmla="*/ 0 w 2105112"/>
                  <a:gd name="connsiteY0" fmla="*/ 126307 h 1263067"/>
                  <a:gd name="connsiteX1" fmla="*/ 126307 w 2105112"/>
                  <a:gd name="connsiteY1" fmla="*/ 0 h 1263067"/>
                  <a:gd name="connsiteX2" fmla="*/ 1978805 w 2105112"/>
                  <a:gd name="connsiteY2" fmla="*/ 0 h 1263067"/>
                  <a:gd name="connsiteX3" fmla="*/ 2105112 w 2105112"/>
                  <a:gd name="connsiteY3" fmla="*/ 126307 h 1263067"/>
                  <a:gd name="connsiteX4" fmla="*/ 2105112 w 2105112"/>
                  <a:gd name="connsiteY4" fmla="*/ 1136760 h 1263067"/>
                  <a:gd name="connsiteX5" fmla="*/ 1978805 w 2105112"/>
                  <a:gd name="connsiteY5" fmla="*/ 1263067 h 1263067"/>
                  <a:gd name="connsiteX6" fmla="*/ 126307 w 2105112"/>
                  <a:gd name="connsiteY6" fmla="*/ 1263067 h 1263067"/>
                  <a:gd name="connsiteX7" fmla="*/ 0 w 2105112"/>
                  <a:gd name="connsiteY7" fmla="*/ 1136760 h 1263067"/>
                  <a:gd name="connsiteX8" fmla="*/ 0 w 2105112"/>
                  <a:gd name="connsiteY8" fmla="*/ 126307 h 1263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5112" h="1263067">
                    <a:moveTo>
                      <a:pt x="0" y="126307"/>
                    </a:moveTo>
                    <a:cubicBezTo>
                      <a:pt x="0" y="56550"/>
                      <a:pt x="56550" y="0"/>
                      <a:pt x="126307" y="0"/>
                    </a:cubicBezTo>
                    <a:lnTo>
                      <a:pt x="1978805" y="0"/>
                    </a:lnTo>
                    <a:cubicBezTo>
                      <a:pt x="2048562" y="0"/>
                      <a:pt x="2105112" y="56550"/>
                      <a:pt x="2105112" y="126307"/>
                    </a:cubicBezTo>
                    <a:lnTo>
                      <a:pt x="2105112" y="1136760"/>
                    </a:lnTo>
                    <a:cubicBezTo>
                      <a:pt x="2105112" y="1206517"/>
                      <a:pt x="2048562" y="1263067"/>
                      <a:pt x="1978805" y="1263067"/>
                    </a:cubicBezTo>
                    <a:lnTo>
                      <a:pt x="126307" y="1263067"/>
                    </a:lnTo>
                    <a:cubicBezTo>
                      <a:pt x="56550" y="1263067"/>
                      <a:pt x="0" y="1206517"/>
                      <a:pt x="0" y="1136760"/>
                    </a:cubicBezTo>
                    <a:lnTo>
                      <a:pt x="0" y="126307"/>
                    </a:lnTo>
                    <a:close/>
                  </a:path>
                </a:pathLst>
              </a:custGeom>
              <a:solidFill>
                <a:schemeClr val="accent5"/>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9384" tIns="109384" rIns="109384" bIns="109384" numCol="1" spcCol="1270" anchor="ctr" anchorCtr="0">
                <a:noAutofit/>
              </a:bodyPr>
              <a:lstStyle/>
              <a:p>
                <a:pPr marL="0" lvl="0" indent="0" algn="ctr" defTabSz="844550">
                  <a:lnSpc>
                    <a:spcPct val="90000"/>
                  </a:lnSpc>
                  <a:spcBef>
                    <a:spcPct val="0"/>
                  </a:spcBef>
                  <a:spcAft>
                    <a:spcPct val="35000"/>
                  </a:spcAft>
                  <a:buNone/>
                </a:pPr>
                <a:r>
                  <a:rPr kumimoji="1" lang="ja-JP" altLang="en-US" sz="1400" b="1" kern="1200" dirty="0"/>
                  <a:t>立体的な</a:t>
                </a:r>
                <a:endParaRPr kumimoji="1" lang="en-US" altLang="ja-JP" sz="1400" b="1" kern="1200" dirty="0"/>
              </a:p>
              <a:p>
                <a:pPr marL="0" lvl="0" indent="0" algn="ctr" defTabSz="844550">
                  <a:lnSpc>
                    <a:spcPct val="90000"/>
                  </a:lnSpc>
                  <a:spcBef>
                    <a:spcPct val="0"/>
                  </a:spcBef>
                  <a:spcAft>
                    <a:spcPct val="35000"/>
                  </a:spcAft>
                  <a:buNone/>
                </a:pPr>
                <a:r>
                  <a:rPr lang="ja-JP" altLang="en-US" sz="1400" b="1" dirty="0"/>
                  <a:t>仕上がり</a:t>
                </a:r>
                <a:endParaRPr kumimoji="1" lang="ja-JP" altLang="en-US" sz="1400" b="1" kern="1200" dirty="0"/>
              </a:p>
            </p:txBody>
          </p:sp>
          <p:sp>
            <p:nvSpPr>
              <p:cNvPr id="44" name="テキスト ボックス 43">
                <a:extLst>
                  <a:ext uri="{FF2B5EF4-FFF2-40B4-BE49-F238E27FC236}">
                    <a16:creationId xmlns:a16="http://schemas.microsoft.com/office/drawing/2014/main" id="{52639B37-893A-4959-987C-9B4DB8214A70}"/>
                  </a:ext>
                </a:extLst>
              </p:cNvPr>
              <p:cNvSpPr txBox="1"/>
              <p:nvPr/>
            </p:nvSpPr>
            <p:spPr>
              <a:xfrm>
                <a:off x="1838376" y="4813643"/>
                <a:ext cx="3383104" cy="461665"/>
              </a:xfrm>
              <a:prstGeom prst="rect">
                <a:avLst/>
              </a:prstGeom>
              <a:noFill/>
            </p:spPr>
            <p:txBody>
              <a:bodyPr wrap="square" rtlCol="0">
                <a:spAutoFit/>
              </a:bodyPr>
              <a:lstStyle/>
              <a:p>
                <a:r>
                  <a:rPr kumimoji="1" lang="ja-JP" altLang="en-US" sz="1200" dirty="0"/>
                  <a:t>デザイン部分を膨らませる凸加工方法で、</a:t>
                </a:r>
                <a:endParaRPr kumimoji="1" lang="en-US" altLang="ja-JP" sz="1200" dirty="0"/>
              </a:p>
              <a:p>
                <a:r>
                  <a:rPr kumimoji="1" lang="ja-JP" altLang="en-US" sz="1200" dirty="0"/>
                  <a:t>立体感、高級感のある仕上がり。</a:t>
                </a:r>
              </a:p>
            </p:txBody>
          </p:sp>
        </p:grpSp>
        <p:sp>
          <p:nvSpPr>
            <p:cNvPr id="46" name="テキスト ボックス 45">
              <a:extLst>
                <a:ext uri="{FF2B5EF4-FFF2-40B4-BE49-F238E27FC236}">
                  <a16:creationId xmlns:a16="http://schemas.microsoft.com/office/drawing/2014/main" id="{4E90372D-F216-46E6-9A06-540136B1D522}"/>
                </a:ext>
              </a:extLst>
            </p:cNvPr>
            <p:cNvSpPr txBox="1"/>
            <p:nvPr/>
          </p:nvSpPr>
          <p:spPr>
            <a:xfrm>
              <a:off x="1838376" y="5911890"/>
              <a:ext cx="3553698" cy="461665"/>
            </a:xfrm>
            <a:prstGeom prst="rect">
              <a:avLst/>
            </a:prstGeom>
            <a:noFill/>
          </p:spPr>
          <p:txBody>
            <a:bodyPr wrap="square" rtlCol="0">
              <a:spAutoFit/>
            </a:bodyPr>
            <a:lstStyle/>
            <a:p>
              <a:r>
                <a:rPr kumimoji="1" lang="ja-JP" altLang="en-US" sz="1200" dirty="0"/>
                <a:t>凸部分は色無しで主張を抑えたり、色入れして目立せたり、イメージに合わせて制作可能。</a:t>
              </a:r>
            </a:p>
          </p:txBody>
        </p:sp>
      </p:grpSp>
    </p:spTree>
    <p:extLst>
      <p:ext uri="{BB962C8B-B14F-4D97-AF65-F5344CB8AC3E}">
        <p14:creationId xmlns:p14="http://schemas.microsoft.com/office/powerpoint/2010/main" val="1063544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フリーフォーム: 図形 32">
            <a:extLst>
              <a:ext uri="{FF2B5EF4-FFF2-40B4-BE49-F238E27FC236}">
                <a16:creationId xmlns:a16="http://schemas.microsoft.com/office/drawing/2014/main" id="{ACFF520D-D776-4136-B4B7-871B94507121}"/>
              </a:ext>
            </a:extLst>
          </p:cNvPr>
          <p:cNvSpPr/>
          <p:nvPr/>
        </p:nvSpPr>
        <p:spPr>
          <a:xfrm>
            <a:off x="1040749" y="2959785"/>
            <a:ext cx="1972781" cy="696275"/>
          </a:xfrm>
          <a:custGeom>
            <a:avLst/>
            <a:gdLst>
              <a:gd name="connsiteX0" fmla="*/ 0 w 1972781"/>
              <a:gd name="connsiteY0" fmla="*/ 0 h 696275"/>
              <a:gd name="connsiteX1" fmla="*/ 1972781 w 1972781"/>
              <a:gd name="connsiteY1" fmla="*/ 0 h 696275"/>
              <a:gd name="connsiteX2" fmla="*/ 1972781 w 1972781"/>
              <a:gd name="connsiteY2" fmla="*/ 696275 h 696275"/>
              <a:gd name="connsiteX3" fmla="*/ 0 w 1972781"/>
              <a:gd name="connsiteY3" fmla="*/ 696275 h 696275"/>
              <a:gd name="connsiteX4" fmla="*/ 0 w 1972781"/>
              <a:gd name="connsiteY4" fmla="*/ 0 h 6962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2781" h="696275">
                <a:moveTo>
                  <a:pt x="0" y="0"/>
                </a:moveTo>
                <a:lnTo>
                  <a:pt x="1972781" y="0"/>
                </a:lnTo>
                <a:lnTo>
                  <a:pt x="1972781" y="696275"/>
                </a:lnTo>
                <a:lnTo>
                  <a:pt x="0" y="69627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ja-JP" altLang="en-US" sz="1400" kern="1200" dirty="0"/>
              <a:t>カラーバリエーション</a:t>
            </a:r>
            <a:endParaRPr lang="en-US" altLang="ja-JP" sz="1400" kern="1200" dirty="0"/>
          </a:p>
          <a:p>
            <a:pPr marL="0" lvl="0" indent="0" algn="ctr" defTabSz="311150">
              <a:lnSpc>
                <a:spcPct val="90000"/>
              </a:lnSpc>
              <a:spcBef>
                <a:spcPct val="0"/>
              </a:spcBef>
              <a:spcAft>
                <a:spcPct val="35000"/>
              </a:spcAft>
              <a:buNone/>
            </a:pPr>
            <a:r>
              <a:rPr lang="en-US" altLang="ja-JP" sz="900" kern="1200" dirty="0">
                <a:solidFill>
                  <a:schemeClr val="accent1">
                    <a:lumMod val="75000"/>
                  </a:schemeClr>
                </a:solidFill>
              </a:rPr>
              <a:t>4,000</a:t>
            </a:r>
            <a:r>
              <a:rPr lang="ja-JP" altLang="en-US" sz="900" kern="1200" dirty="0">
                <a:solidFill>
                  <a:schemeClr val="accent1">
                    <a:lumMod val="75000"/>
                  </a:schemeClr>
                </a:solidFill>
              </a:rPr>
              <a:t>円</a:t>
            </a:r>
            <a:r>
              <a:rPr lang="en-US" altLang="ja-JP" sz="900" kern="1200" dirty="0">
                <a:solidFill>
                  <a:schemeClr val="accent1">
                    <a:lumMod val="75000"/>
                  </a:schemeClr>
                </a:solidFill>
              </a:rPr>
              <a:t>(</a:t>
            </a:r>
            <a:r>
              <a:rPr lang="ja-JP" altLang="en-US" sz="900" kern="1200" dirty="0">
                <a:solidFill>
                  <a:schemeClr val="accent1">
                    <a:lumMod val="75000"/>
                  </a:schemeClr>
                </a:solidFill>
              </a:rPr>
              <a:t>税別</a:t>
            </a:r>
            <a:r>
              <a:rPr lang="en-US" altLang="ja-JP" sz="900" kern="1200" dirty="0">
                <a:solidFill>
                  <a:schemeClr val="accent1">
                    <a:lumMod val="75000"/>
                  </a:schemeClr>
                </a:solidFill>
              </a:rPr>
              <a:t>)/</a:t>
            </a:r>
            <a:r>
              <a:rPr lang="ja-JP" altLang="en-US" sz="900" kern="1200" dirty="0">
                <a:solidFill>
                  <a:schemeClr val="accent1">
                    <a:lumMod val="75000"/>
                  </a:schemeClr>
                </a:solidFill>
              </a:rPr>
              <a:t>色</a:t>
            </a:r>
            <a:endParaRPr lang="en-US" altLang="ja-JP" sz="900" kern="1200" dirty="0">
              <a:solidFill>
                <a:schemeClr val="accent1">
                  <a:lumMod val="75000"/>
                </a:schemeClr>
              </a:solidFill>
            </a:endParaRPr>
          </a:p>
          <a:p>
            <a:pPr marL="0" lvl="0" indent="0" algn="ctr" defTabSz="311150">
              <a:lnSpc>
                <a:spcPct val="90000"/>
              </a:lnSpc>
              <a:spcBef>
                <a:spcPct val="0"/>
              </a:spcBef>
              <a:spcAft>
                <a:spcPct val="35000"/>
              </a:spcAft>
              <a:buNone/>
            </a:pPr>
            <a:r>
              <a:rPr lang="ja-JP" altLang="en-US" sz="900" kern="1200" dirty="0"/>
              <a:t>本体や印刷色を分けて制作。</a:t>
            </a:r>
            <a:endParaRPr lang="en-US" altLang="ja-JP" sz="900" kern="1200" dirty="0"/>
          </a:p>
        </p:txBody>
      </p:sp>
      <p:sp>
        <p:nvSpPr>
          <p:cNvPr id="36" name="フリーフォーム: 図形 35">
            <a:extLst>
              <a:ext uri="{FF2B5EF4-FFF2-40B4-BE49-F238E27FC236}">
                <a16:creationId xmlns:a16="http://schemas.microsoft.com/office/drawing/2014/main" id="{4E0E637A-AF08-4FA5-8FDD-9EF6D3A1364C}"/>
              </a:ext>
            </a:extLst>
          </p:cNvPr>
          <p:cNvSpPr/>
          <p:nvPr/>
        </p:nvSpPr>
        <p:spPr>
          <a:xfrm>
            <a:off x="3753323" y="2959785"/>
            <a:ext cx="1972781" cy="696275"/>
          </a:xfrm>
          <a:custGeom>
            <a:avLst/>
            <a:gdLst>
              <a:gd name="connsiteX0" fmla="*/ 0 w 1972781"/>
              <a:gd name="connsiteY0" fmla="*/ 0 h 696275"/>
              <a:gd name="connsiteX1" fmla="*/ 1972781 w 1972781"/>
              <a:gd name="connsiteY1" fmla="*/ 0 h 696275"/>
              <a:gd name="connsiteX2" fmla="*/ 1972781 w 1972781"/>
              <a:gd name="connsiteY2" fmla="*/ 696275 h 696275"/>
              <a:gd name="connsiteX3" fmla="*/ 0 w 1972781"/>
              <a:gd name="connsiteY3" fmla="*/ 696275 h 696275"/>
              <a:gd name="connsiteX4" fmla="*/ 0 w 1972781"/>
              <a:gd name="connsiteY4" fmla="*/ 0 h 6962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2781" h="696275">
                <a:moveTo>
                  <a:pt x="0" y="0"/>
                </a:moveTo>
                <a:lnTo>
                  <a:pt x="1972781" y="0"/>
                </a:lnTo>
                <a:lnTo>
                  <a:pt x="1972781" y="696275"/>
                </a:lnTo>
                <a:lnTo>
                  <a:pt x="0" y="69627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ja-JP" altLang="en-US" sz="1400" kern="1200" dirty="0"/>
              <a:t>サイズバリエーション</a:t>
            </a:r>
            <a:endParaRPr lang="en-US" altLang="ja-JP" sz="1400" kern="1200" dirty="0"/>
          </a:p>
          <a:p>
            <a:pPr marL="0" lvl="0" indent="0" algn="ctr" defTabSz="311150">
              <a:lnSpc>
                <a:spcPct val="90000"/>
              </a:lnSpc>
              <a:spcBef>
                <a:spcPct val="0"/>
              </a:spcBef>
              <a:spcAft>
                <a:spcPct val="35000"/>
              </a:spcAft>
              <a:buNone/>
            </a:pPr>
            <a:r>
              <a:rPr lang="en-US" altLang="ja-JP" sz="900" kern="1200" dirty="0">
                <a:solidFill>
                  <a:schemeClr val="accent1">
                    <a:lumMod val="75000"/>
                  </a:schemeClr>
                </a:solidFill>
              </a:rPr>
              <a:t>5,000</a:t>
            </a:r>
            <a:r>
              <a:rPr lang="ja-JP" altLang="en-US" sz="900" kern="1200" dirty="0">
                <a:solidFill>
                  <a:schemeClr val="accent1">
                    <a:lumMod val="75000"/>
                  </a:schemeClr>
                </a:solidFill>
              </a:rPr>
              <a:t>円</a:t>
            </a:r>
            <a:r>
              <a:rPr lang="en-US" altLang="ja-JP" sz="900" kern="1200" dirty="0">
                <a:solidFill>
                  <a:schemeClr val="accent1">
                    <a:lumMod val="75000"/>
                  </a:schemeClr>
                </a:solidFill>
              </a:rPr>
              <a:t>(</a:t>
            </a:r>
            <a:r>
              <a:rPr lang="ja-JP" altLang="en-US" sz="900" kern="1200" dirty="0">
                <a:solidFill>
                  <a:schemeClr val="accent1">
                    <a:lumMod val="75000"/>
                  </a:schemeClr>
                </a:solidFill>
              </a:rPr>
              <a:t>税別</a:t>
            </a:r>
            <a:r>
              <a:rPr lang="en-US" altLang="ja-JP" sz="900" kern="1200" dirty="0">
                <a:solidFill>
                  <a:schemeClr val="accent1">
                    <a:lumMod val="75000"/>
                  </a:schemeClr>
                </a:solidFill>
              </a:rPr>
              <a:t>)/</a:t>
            </a:r>
            <a:r>
              <a:rPr lang="ja-JP" altLang="en-US" sz="900" kern="1200" dirty="0">
                <a:solidFill>
                  <a:schemeClr val="accent1">
                    <a:lumMod val="75000"/>
                  </a:schemeClr>
                </a:solidFill>
              </a:rPr>
              <a:t>サイズ</a:t>
            </a:r>
            <a:endParaRPr lang="en-US" altLang="ja-JP" sz="900" kern="1200" dirty="0">
              <a:solidFill>
                <a:schemeClr val="accent1">
                  <a:lumMod val="75000"/>
                </a:schemeClr>
              </a:solidFill>
            </a:endParaRPr>
          </a:p>
          <a:p>
            <a:pPr marL="0" lvl="0" indent="0" algn="ctr" defTabSz="311150">
              <a:lnSpc>
                <a:spcPct val="90000"/>
              </a:lnSpc>
              <a:spcBef>
                <a:spcPct val="0"/>
              </a:spcBef>
              <a:spcAft>
                <a:spcPct val="35000"/>
              </a:spcAft>
              <a:buNone/>
            </a:pPr>
            <a:r>
              <a:rPr lang="ja-JP" altLang="en-US" sz="900" kern="1200" dirty="0"/>
              <a:t>円周サイズを分けて制作。</a:t>
            </a:r>
          </a:p>
        </p:txBody>
      </p:sp>
      <p:sp>
        <p:nvSpPr>
          <p:cNvPr id="39" name="フリーフォーム: 図形 38">
            <a:extLst>
              <a:ext uri="{FF2B5EF4-FFF2-40B4-BE49-F238E27FC236}">
                <a16:creationId xmlns:a16="http://schemas.microsoft.com/office/drawing/2014/main" id="{04EF672D-B15A-4F84-9B9B-E65B2F6D7FB1}"/>
              </a:ext>
            </a:extLst>
          </p:cNvPr>
          <p:cNvSpPr/>
          <p:nvPr/>
        </p:nvSpPr>
        <p:spPr>
          <a:xfrm>
            <a:off x="6465896" y="2959785"/>
            <a:ext cx="1972781" cy="696275"/>
          </a:xfrm>
          <a:custGeom>
            <a:avLst/>
            <a:gdLst>
              <a:gd name="connsiteX0" fmla="*/ 0 w 1972781"/>
              <a:gd name="connsiteY0" fmla="*/ 0 h 696275"/>
              <a:gd name="connsiteX1" fmla="*/ 1972781 w 1972781"/>
              <a:gd name="connsiteY1" fmla="*/ 0 h 696275"/>
              <a:gd name="connsiteX2" fmla="*/ 1972781 w 1972781"/>
              <a:gd name="connsiteY2" fmla="*/ 696275 h 696275"/>
              <a:gd name="connsiteX3" fmla="*/ 0 w 1972781"/>
              <a:gd name="connsiteY3" fmla="*/ 696275 h 696275"/>
              <a:gd name="connsiteX4" fmla="*/ 0 w 1972781"/>
              <a:gd name="connsiteY4" fmla="*/ 0 h 6962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2781" h="696275">
                <a:moveTo>
                  <a:pt x="0" y="0"/>
                </a:moveTo>
                <a:lnTo>
                  <a:pt x="1972781" y="0"/>
                </a:lnTo>
                <a:lnTo>
                  <a:pt x="1972781" y="696275"/>
                </a:lnTo>
                <a:lnTo>
                  <a:pt x="0" y="69627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ja-JP" altLang="en-US" sz="1400" kern="1200" dirty="0"/>
              <a:t>蓄光</a:t>
            </a:r>
            <a:endParaRPr lang="en-US" altLang="ja-JP" sz="1400" kern="1200" dirty="0"/>
          </a:p>
          <a:p>
            <a:pPr marL="0" lvl="0" indent="0" algn="ctr" defTabSz="311150">
              <a:lnSpc>
                <a:spcPct val="90000"/>
              </a:lnSpc>
              <a:spcBef>
                <a:spcPct val="0"/>
              </a:spcBef>
              <a:spcAft>
                <a:spcPct val="35000"/>
              </a:spcAft>
              <a:buNone/>
            </a:pPr>
            <a:r>
              <a:rPr lang="ja-JP" altLang="en-US" sz="900" dirty="0">
                <a:solidFill>
                  <a:schemeClr val="accent1">
                    <a:lumMod val="75000"/>
                  </a:schemeClr>
                </a:solidFill>
              </a:rPr>
              <a:t>単価</a:t>
            </a:r>
            <a:r>
              <a:rPr lang="en-US" altLang="ja-JP" sz="900" kern="1200" dirty="0">
                <a:solidFill>
                  <a:schemeClr val="accent1">
                    <a:lumMod val="75000"/>
                  </a:schemeClr>
                </a:solidFill>
              </a:rPr>
              <a:t>5</a:t>
            </a:r>
            <a:r>
              <a:rPr lang="ja-JP" altLang="en-US" sz="900" kern="1200" dirty="0">
                <a:solidFill>
                  <a:schemeClr val="accent1">
                    <a:lumMod val="75000"/>
                  </a:schemeClr>
                </a:solidFill>
              </a:rPr>
              <a:t>円</a:t>
            </a:r>
            <a:r>
              <a:rPr lang="en-US" altLang="ja-JP" sz="900" kern="1200" dirty="0">
                <a:solidFill>
                  <a:schemeClr val="accent1">
                    <a:lumMod val="75000"/>
                  </a:schemeClr>
                </a:solidFill>
              </a:rPr>
              <a:t>(</a:t>
            </a:r>
            <a:r>
              <a:rPr lang="ja-JP" altLang="en-US" sz="900" kern="1200" dirty="0">
                <a:solidFill>
                  <a:schemeClr val="accent1">
                    <a:lumMod val="75000"/>
                  </a:schemeClr>
                </a:solidFill>
              </a:rPr>
              <a:t>税別</a:t>
            </a:r>
            <a:r>
              <a:rPr lang="en-US" altLang="ja-JP" sz="900" kern="1200" dirty="0">
                <a:solidFill>
                  <a:schemeClr val="accent1">
                    <a:lumMod val="75000"/>
                  </a:schemeClr>
                </a:solidFill>
              </a:rPr>
              <a:t>)</a:t>
            </a:r>
          </a:p>
          <a:p>
            <a:pPr marL="0" lvl="0" indent="0" algn="ctr" defTabSz="311150">
              <a:lnSpc>
                <a:spcPct val="90000"/>
              </a:lnSpc>
              <a:spcBef>
                <a:spcPct val="0"/>
              </a:spcBef>
              <a:spcAft>
                <a:spcPct val="35000"/>
              </a:spcAft>
              <a:buNone/>
            </a:pPr>
            <a:r>
              <a:rPr lang="ja-JP" altLang="en-US" sz="900" kern="1200" dirty="0"/>
              <a:t>暗所で光る蓄光塗料を本体に混ぜ込みます。</a:t>
            </a:r>
            <a:r>
              <a:rPr lang="en-US" altLang="ja-JP" sz="900" dirty="0"/>
              <a:t>11</a:t>
            </a:r>
            <a:r>
              <a:rPr lang="ja-JP" altLang="en-US" sz="900" dirty="0"/>
              <a:t>色から選択可能。</a:t>
            </a:r>
            <a:endParaRPr lang="ja-JP" altLang="en-US" sz="900" kern="1200" dirty="0"/>
          </a:p>
        </p:txBody>
      </p:sp>
      <p:sp>
        <p:nvSpPr>
          <p:cNvPr id="41" name="正方形/長方形 40">
            <a:extLst>
              <a:ext uri="{FF2B5EF4-FFF2-40B4-BE49-F238E27FC236}">
                <a16:creationId xmlns:a16="http://schemas.microsoft.com/office/drawing/2014/main" id="{A6041302-C130-4F55-9BDB-9902DB13BB85}"/>
              </a:ext>
            </a:extLst>
          </p:cNvPr>
          <p:cNvSpPr/>
          <p:nvPr/>
        </p:nvSpPr>
        <p:spPr>
          <a:xfrm>
            <a:off x="9178470" y="1197916"/>
            <a:ext cx="1972781" cy="1676219"/>
          </a:xfrm>
          <a:prstGeom prst="rect">
            <a:avLst/>
          </a:prstGeom>
          <a:blipFill>
            <a:blip r:embed="rId2" cstate="print">
              <a:extLst>
                <a:ext uri="{28A0092B-C50C-407E-A947-70E740481C1C}">
                  <a14:useLocalDpi xmlns:a14="http://schemas.microsoft.com/office/drawing/2010/main"/>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ja-JP" altLang="en-US"/>
          </a:p>
        </p:txBody>
      </p:sp>
      <p:sp>
        <p:nvSpPr>
          <p:cNvPr id="42" name="フリーフォーム: 図形 41">
            <a:extLst>
              <a:ext uri="{FF2B5EF4-FFF2-40B4-BE49-F238E27FC236}">
                <a16:creationId xmlns:a16="http://schemas.microsoft.com/office/drawing/2014/main" id="{221F3045-CBC5-47F1-B6CA-D9DEF872FA13}"/>
              </a:ext>
            </a:extLst>
          </p:cNvPr>
          <p:cNvSpPr/>
          <p:nvPr/>
        </p:nvSpPr>
        <p:spPr>
          <a:xfrm>
            <a:off x="9178470" y="2959785"/>
            <a:ext cx="1972781" cy="696275"/>
          </a:xfrm>
          <a:custGeom>
            <a:avLst/>
            <a:gdLst>
              <a:gd name="connsiteX0" fmla="*/ 0 w 1972781"/>
              <a:gd name="connsiteY0" fmla="*/ 0 h 696275"/>
              <a:gd name="connsiteX1" fmla="*/ 1972781 w 1972781"/>
              <a:gd name="connsiteY1" fmla="*/ 0 h 696275"/>
              <a:gd name="connsiteX2" fmla="*/ 1972781 w 1972781"/>
              <a:gd name="connsiteY2" fmla="*/ 696275 h 696275"/>
              <a:gd name="connsiteX3" fmla="*/ 0 w 1972781"/>
              <a:gd name="connsiteY3" fmla="*/ 696275 h 696275"/>
              <a:gd name="connsiteX4" fmla="*/ 0 w 1972781"/>
              <a:gd name="connsiteY4" fmla="*/ 0 h 6962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2781" h="696275">
                <a:moveTo>
                  <a:pt x="0" y="0"/>
                </a:moveTo>
                <a:lnTo>
                  <a:pt x="1972781" y="0"/>
                </a:lnTo>
                <a:lnTo>
                  <a:pt x="1972781" y="696275"/>
                </a:lnTo>
                <a:lnTo>
                  <a:pt x="0" y="69627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ja-JP" altLang="en-US" sz="1400" kern="1200" dirty="0">
                <a:latin typeface="+mj-ea"/>
                <a:ea typeface="+mj-ea"/>
              </a:rPr>
              <a:t>マーブル</a:t>
            </a:r>
            <a:endParaRPr lang="en-US" altLang="ja-JP" sz="1400" kern="1200" dirty="0">
              <a:latin typeface="+mj-ea"/>
              <a:ea typeface="+mj-ea"/>
            </a:endParaRPr>
          </a:p>
          <a:p>
            <a:pPr marL="0" lvl="0" indent="0" algn="ctr" defTabSz="311150">
              <a:lnSpc>
                <a:spcPct val="90000"/>
              </a:lnSpc>
              <a:spcBef>
                <a:spcPct val="0"/>
              </a:spcBef>
              <a:spcAft>
                <a:spcPct val="35000"/>
              </a:spcAft>
              <a:buNone/>
            </a:pPr>
            <a:r>
              <a:rPr lang="ja-JP" altLang="en-US" sz="900" kern="1200" dirty="0">
                <a:solidFill>
                  <a:schemeClr val="accent1">
                    <a:lumMod val="75000"/>
                  </a:schemeClr>
                </a:solidFill>
                <a:latin typeface="+mj-ea"/>
                <a:ea typeface="+mj-ea"/>
              </a:rPr>
              <a:t>基本料金</a:t>
            </a:r>
            <a:r>
              <a:rPr lang="en-US" altLang="ja-JP" sz="900" kern="1200" dirty="0">
                <a:solidFill>
                  <a:schemeClr val="accent1">
                    <a:lumMod val="75000"/>
                  </a:schemeClr>
                </a:solidFill>
                <a:latin typeface="+mj-ea"/>
                <a:ea typeface="+mj-ea"/>
              </a:rPr>
              <a:t>3,000</a:t>
            </a:r>
            <a:r>
              <a:rPr lang="ja-JP" altLang="en-US" sz="900" kern="1200" dirty="0">
                <a:solidFill>
                  <a:schemeClr val="accent1">
                    <a:lumMod val="75000"/>
                  </a:schemeClr>
                </a:solidFill>
                <a:latin typeface="+mj-ea"/>
                <a:ea typeface="+mj-ea"/>
              </a:rPr>
              <a:t>円＋</a:t>
            </a:r>
            <a:r>
              <a:rPr lang="ja-JP" altLang="en-US" sz="900" dirty="0">
                <a:solidFill>
                  <a:schemeClr val="accent1">
                    <a:lumMod val="75000"/>
                  </a:schemeClr>
                </a:solidFill>
                <a:latin typeface="+mj-ea"/>
                <a:ea typeface="+mj-ea"/>
              </a:rPr>
              <a:t>単価</a:t>
            </a:r>
            <a:r>
              <a:rPr lang="en-US" altLang="ja-JP" sz="900" kern="1200" dirty="0">
                <a:solidFill>
                  <a:schemeClr val="accent1">
                    <a:lumMod val="75000"/>
                  </a:schemeClr>
                </a:solidFill>
                <a:latin typeface="+mj-ea"/>
                <a:ea typeface="+mj-ea"/>
              </a:rPr>
              <a:t>8</a:t>
            </a:r>
            <a:r>
              <a:rPr lang="ja-JP" altLang="en-US" sz="900" kern="1200" dirty="0">
                <a:solidFill>
                  <a:schemeClr val="accent1">
                    <a:lumMod val="75000"/>
                  </a:schemeClr>
                </a:solidFill>
                <a:latin typeface="+mj-ea"/>
                <a:ea typeface="+mj-ea"/>
              </a:rPr>
              <a:t>円</a:t>
            </a:r>
            <a:r>
              <a:rPr lang="en-US" altLang="ja-JP" sz="900" kern="1200" dirty="0">
                <a:solidFill>
                  <a:schemeClr val="accent1">
                    <a:lumMod val="75000"/>
                  </a:schemeClr>
                </a:solidFill>
              </a:rPr>
              <a:t>(</a:t>
            </a:r>
            <a:r>
              <a:rPr lang="ja-JP" altLang="en-US" sz="900" kern="1200" dirty="0">
                <a:solidFill>
                  <a:schemeClr val="accent1">
                    <a:lumMod val="75000"/>
                  </a:schemeClr>
                </a:solidFill>
              </a:rPr>
              <a:t>税別</a:t>
            </a:r>
            <a:r>
              <a:rPr lang="en-US" altLang="ja-JP" sz="900" kern="1200" dirty="0">
                <a:solidFill>
                  <a:schemeClr val="accent1">
                    <a:lumMod val="75000"/>
                  </a:schemeClr>
                </a:solidFill>
              </a:rPr>
              <a:t>)</a:t>
            </a:r>
            <a:endParaRPr lang="en-US" altLang="ja-JP" sz="900" kern="1200" dirty="0">
              <a:solidFill>
                <a:schemeClr val="accent1">
                  <a:lumMod val="75000"/>
                </a:schemeClr>
              </a:solidFill>
              <a:latin typeface="+mj-ea"/>
              <a:ea typeface="+mj-ea"/>
            </a:endParaRPr>
          </a:p>
          <a:p>
            <a:pPr marL="0" lvl="0" indent="0" algn="ctr" defTabSz="311150">
              <a:lnSpc>
                <a:spcPct val="90000"/>
              </a:lnSpc>
              <a:spcBef>
                <a:spcPct val="0"/>
              </a:spcBef>
              <a:spcAft>
                <a:spcPct val="35000"/>
              </a:spcAft>
              <a:buNone/>
            </a:pPr>
            <a:r>
              <a:rPr lang="en-US" altLang="ja-JP" sz="900" b="0" i="0" dirty="0">
                <a:solidFill>
                  <a:srgbClr val="222222"/>
                </a:solidFill>
                <a:effectLst/>
                <a:latin typeface="+mj-ea"/>
                <a:ea typeface="+mj-ea"/>
              </a:rPr>
              <a:t>2</a:t>
            </a:r>
            <a:r>
              <a:rPr lang="ja-JP" altLang="en-US" sz="900" b="0" i="0" dirty="0">
                <a:solidFill>
                  <a:srgbClr val="222222"/>
                </a:solidFill>
                <a:effectLst/>
                <a:latin typeface="+mn-ea"/>
              </a:rPr>
              <a:t>～</a:t>
            </a:r>
            <a:r>
              <a:rPr lang="en-US" altLang="ja-JP" sz="900" b="0" i="0" dirty="0">
                <a:solidFill>
                  <a:srgbClr val="222222"/>
                </a:solidFill>
                <a:effectLst/>
                <a:latin typeface="+mn-ea"/>
              </a:rPr>
              <a:t>3</a:t>
            </a:r>
            <a:r>
              <a:rPr lang="ja-JP" altLang="en-US" sz="900" b="0" i="0" dirty="0">
                <a:solidFill>
                  <a:srgbClr val="222222"/>
                </a:solidFill>
                <a:effectLst/>
                <a:latin typeface="+mn-ea"/>
              </a:rPr>
              <a:t>色のシリコンを混ぜてマーブル模様を作成。</a:t>
            </a:r>
            <a:endParaRPr lang="en-US" altLang="ja-JP" sz="900" dirty="0">
              <a:solidFill>
                <a:srgbClr val="222222"/>
              </a:solidFill>
              <a:latin typeface="+mn-ea"/>
            </a:endParaRPr>
          </a:p>
        </p:txBody>
      </p:sp>
      <p:sp>
        <p:nvSpPr>
          <p:cNvPr id="44" name="正方形/長方形 43">
            <a:extLst>
              <a:ext uri="{FF2B5EF4-FFF2-40B4-BE49-F238E27FC236}">
                <a16:creationId xmlns:a16="http://schemas.microsoft.com/office/drawing/2014/main" id="{88664E80-5947-4E98-B04E-311B86201F0A}"/>
              </a:ext>
            </a:extLst>
          </p:cNvPr>
          <p:cNvSpPr/>
          <p:nvPr/>
        </p:nvSpPr>
        <p:spPr>
          <a:xfrm>
            <a:off x="1040749" y="3995914"/>
            <a:ext cx="1972781" cy="1676219"/>
          </a:xfrm>
          <a:prstGeom prst="rect">
            <a:avLst/>
          </a:prstGeom>
          <a:blipFill>
            <a:blip r:embed="rId3" cstate="print">
              <a:extLst>
                <a:ext uri="{28A0092B-C50C-407E-A947-70E740481C1C}">
                  <a14:useLocalDpi xmlns:a14="http://schemas.microsoft.com/office/drawing/2010/main"/>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ja-JP" altLang="en-US"/>
          </a:p>
        </p:txBody>
      </p:sp>
      <p:sp>
        <p:nvSpPr>
          <p:cNvPr id="45" name="フリーフォーム: 図形 44">
            <a:extLst>
              <a:ext uri="{FF2B5EF4-FFF2-40B4-BE49-F238E27FC236}">
                <a16:creationId xmlns:a16="http://schemas.microsoft.com/office/drawing/2014/main" id="{92EFDC20-ABB1-4E35-A090-A71AED1BD946}"/>
              </a:ext>
            </a:extLst>
          </p:cNvPr>
          <p:cNvSpPr/>
          <p:nvPr/>
        </p:nvSpPr>
        <p:spPr>
          <a:xfrm>
            <a:off x="1040749" y="5757592"/>
            <a:ext cx="1972781" cy="696275"/>
          </a:xfrm>
          <a:custGeom>
            <a:avLst/>
            <a:gdLst>
              <a:gd name="connsiteX0" fmla="*/ 0 w 1972781"/>
              <a:gd name="connsiteY0" fmla="*/ 0 h 696275"/>
              <a:gd name="connsiteX1" fmla="*/ 1972781 w 1972781"/>
              <a:gd name="connsiteY1" fmla="*/ 0 h 696275"/>
              <a:gd name="connsiteX2" fmla="*/ 1972781 w 1972781"/>
              <a:gd name="connsiteY2" fmla="*/ 696275 h 696275"/>
              <a:gd name="connsiteX3" fmla="*/ 0 w 1972781"/>
              <a:gd name="connsiteY3" fmla="*/ 696275 h 696275"/>
              <a:gd name="connsiteX4" fmla="*/ 0 w 1972781"/>
              <a:gd name="connsiteY4" fmla="*/ 0 h 6962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2781" h="696275">
                <a:moveTo>
                  <a:pt x="0" y="0"/>
                </a:moveTo>
                <a:lnTo>
                  <a:pt x="1972781" y="0"/>
                </a:lnTo>
                <a:lnTo>
                  <a:pt x="1972781" y="696275"/>
                </a:lnTo>
                <a:lnTo>
                  <a:pt x="0" y="69627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ja-JP" altLang="en-US" sz="1400" kern="1200" dirty="0">
                <a:latin typeface="+mn-ea"/>
              </a:rPr>
              <a:t>トーン</a:t>
            </a:r>
            <a:endParaRPr lang="en-US" altLang="ja-JP" sz="1400" kern="1200" dirty="0">
              <a:latin typeface="+mn-ea"/>
            </a:endParaRPr>
          </a:p>
          <a:p>
            <a:pPr marL="0" lvl="0" indent="0" algn="ctr" defTabSz="311150">
              <a:lnSpc>
                <a:spcPct val="90000"/>
              </a:lnSpc>
              <a:spcBef>
                <a:spcPct val="0"/>
              </a:spcBef>
              <a:spcAft>
                <a:spcPct val="35000"/>
              </a:spcAft>
              <a:buNone/>
            </a:pPr>
            <a:r>
              <a:rPr lang="ja-JP" altLang="en-US" sz="900" dirty="0">
                <a:solidFill>
                  <a:schemeClr val="accent1">
                    <a:lumMod val="75000"/>
                  </a:schemeClr>
                </a:solidFill>
                <a:latin typeface="+mn-ea"/>
              </a:rPr>
              <a:t>基本料金</a:t>
            </a:r>
            <a:r>
              <a:rPr lang="en-US" altLang="ja-JP" sz="900" kern="1200" dirty="0">
                <a:solidFill>
                  <a:schemeClr val="accent1">
                    <a:lumMod val="75000"/>
                  </a:schemeClr>
                </a:solidFill>
                <a:latin typeface="+mn-ea"/>
              </a:rPr>
              <a:t>3,000</a:t>
            </a:r>
            <a:r>
              <a:rPr lang="ja-JP" altLang="en-US" sz="900" kern="1200" dirty="0">
                <a:solidFill>
                  <a:schemeClr val="accent1">
                    <a:lumMod val="75000"/>
                  </a:schemeClr>
                </a:solidFill>
                <a:latin typeface="+mn-ea"/>
              </a:rPr>
              <a:t>円＋</a:t>
            </a:r>
            <a:r>
              <a:rPr lang="ja-JP" altLang="en-US" sz="900" dirty="0">
                <a:solidFill>
                  <a:schemeClr val="accent1">
                    <a:lumMod val="75000"/>
                  </a:schemeClr>
                </a:solidFill>
                <a:latin typeface="+mn-ea"/>
              </a:rPr>
              <a:t>単価</a:t>
            </a:r>
            <a:r>
              <a:rPr lang="en-US" altLang="ja-JP" sz="900" kern="1200" dirty="0">
                <a:solidFill>
                  <a:schemeClr val="accent1">
                    <a:lumMod val="75000"/>
                  </a:schemeClr>
                </a:solidFill>
                <a:latin typeface="+mn-ea"/>
              </a:rPr>
              <a:t>8</a:t>
            </a:r>
            <a:r>
              <a:rPr lang="ja-JP" altLang="en-US" sz="900" kern="1200" dirty="0">
                <a:solidFill>
                  <a:schemeClr val="accent1">
                    <a:lumMod val="75000"/>
                  </a:schemeClr>
                </a:solidFill>
                <a:latin typeface="+mn-ea"/>
              </a:rPr>
              <a:t>円</a:t>
            </a:r>
            <a:r>
              <a:rPr lang="en-US" altLang="ja-JP" sz="900" kern="1200" dirty="0">
                <a:solidFill>
                  <a:schemeClr val="accent1">
                    <a:lumMod val="75000"/>
                  </a:schemeClr>
                </a:solidFill>
              </a:rPr>
              <a:t>(</a:t>
            </a:r>
            <a:r>
              <a:rPr lang="ja-JP" altLang="en-US" sz="900" kern="1200" dirty="0">
                <a:solidFill>
                  <a:schemeClr val="accent1">
                    <a:lumMod val="75000"/>
                  </a:schemeClr>
                </a:solidFill>
              </a:rPr>
              <a:t>税別</a:t>
            </a:r>
            <a:r>
              <a:rPr lang="en-US" altLang="ja-JP" sz="900" kern="1200" dirty="0">
                <a:solidFill>
                  <a:schemeClr val="accent1">
                    <a:lumMod val="75000"/>
                  </a:schemeClr>
                </a:solidFill>
              </a:rPr>
              <a:t>)</a:t>
            </a:r>
            <a:endParaRPr lang="en-US" altLang="ja-JP" sz="900" kern="1200" dirty="0">
              <a:solidFill>
                <a:schemeClr val="accent1">
                  <a:lumMod val="75000"/>
                </a:schemeClr>
              </a:solidFill>
              <a:latin typeface="+mn-ea"/>
            </a:endParaRPr>
          </a:p>
          <a:p>
            <a:pPr marL="0" lvl="0" indent="0" algn="ctr" defTabSz="311150">
              <a:lnSpc>
                <a:spcPct val="90000"/>
              </a:lnSpc>
              <a:spcBef>
                <a:spcPct val="0"/>
              </a:spcBef>
              <a:spcAft>
                <a:spcPct val="35000"/>
              </a:spcAft>
              <a:buNone/>
            </a:pPr>
            <a:r>
              <a:rPr lang="ja-JP" altLang="en-US" sz="900" b="0" i="0" dirty="0">
                <a:solidFill>
                  <a:srgbClr val="222222"/>
                </a:solidFill>
                <a:effectLst/>
                <a:latin typeface="+mn-ea"/>
              </a:rPr>
              <a:t>一周のうちで半分を白、半分を黒のように作成します。最大</a:t>
            </a:r>
            <a:r>
              <a:rPr lang="en-US" altLang="ja-JP" sz="900" b="0" i="0" dirty="0">
                <a:solidFill>
                  <a:srgbClr val="222222"/>
                </a:solidFill>
                <a:effectLst/>
                <a:latin typeface="+mn-ea"/>
              </a:rPr>
              <a:t>5</a:t>
            </a:r>
            <a:r>
              <a:rPr lang="ja-JP" altLang="en-US" sz="900" b="0" i="0" dirty="0">
                <a:solidFill>
                  <a:srgbClr val="222222"/>
                </a:solidFill>
                <a:effectLst/>
                <a:latin typeface="+mn-ea"/>
              </a:rPr>
              <a:t>色まで可能。</a:t>
            </a:r>
            <a:endParaRPr lang="ja-JP" altLang="en-US" sz="900" kern="1200" dirty="0">
              <a:solidFill>
                <a:schemeClr val="accent1">
                  <a:lumMod val="75000"/>
                </a:schemeClr>
              </a:solidFill>
              <a:latin typeface="+mn-ea"/>
            </a:endParaRPr>
          </a:p>
        </p:txBody>
      </p:sp>
      <p:sp>
        <p:nvSpPr>
          <p:cNvPr id="47" name="正方形/長方形 46">
            <a:extLst>
              <a:ext uri="{FF2B5EF4-FFF2-40B4-BE49-F238E27FC236}">
                <a16:creationId xmlns:a16="http://schemas.microsoft.com/office/drawing/2014/main" id="{4B945571-CE70-45BB-AE66-CC394C35BD2A}"/>
              </a:ext>
            </a:extLst>
          </p:cNvPr>
          <p:cNvSpPr/>
          <p:nvPr/>
        </p:nvSpPr>
        <p:spPr>
          <a:xfrm>
            <a:off x="3753323" y="3995914"/>
            <a:ext cx="1972781" cy="1676219"/>
          </a:xfrm>
          <a:prstGeom prst="rect">
            <a:avLst/>
          </a:prstGeom>
          <a:blipFill>
            <a:blip r:embed="rId4" cstate="print">
              <a:extLst>
                <a:ext uri="{28A0092B-C50C-407E-A947-70E740481C1C}">
                  <a14:useLocalDpi xmlns:a14="http://schemas.microsoft.com/office/drawing/2010/main"/>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ja-JP" altLang="en-US"/>
          </a:p>
        </p:txBody>
      </p:sp>
      <p:sp>
        <p:nvSpPr>
          <p:cNvPr id="48" name="フリーフォーム: 図形 47">
            <a:extLst>
              <a:ext uri="{FF2B5EF4-FFF2-40B4-BE49-F238E27FC236}">
                <a16:creationId xmlns:a16="http://schemas.microsoft.com/office/drawing/2014/main" id="{6F13DBA8-A02B-4CC6-B244-5D84DC044469}"/>
              </a:ext>
            </a:extLst>
          </p:cNvPr>
          <p:cNvSpPr/>
          <p:nvPr/>
        </p:nvSpPr>
        <p:spPr>
          <a:xfrm>
            <a:off x="3420327" y="5672133"/>
            <a:ext cx="2638771" cy="1185867"/>
          </a:xfrm>
          <a:custGeom>
            <a:avLst/>
            <a:gdLst>
              <a:gd name="connsiteX0" fmla="*/ 0 w 1972781"/>
              <a:gd name="connsiteY0" fmla="*/ 0 h 696275"/>
              <a:gd name="connsiteX1" fmla="*/ 1972781 w 1972781"/>
              <a:gd name="connsiteY1" fmla="*/ 0 h 696275"/>
              <a:gd name="connsiteX2" fmla="*/ 1972781 w 1972781"/>
              <a:gd name="connsiteY2" fmla="*/ 696275 h 696275"/>
              <a:gd name="connsiteX3" fmla="*/ 0 w 1972781"/>
              <a:gd name="connsiteY3" fmla="*/ 696275 h 696275"/>
              <a:gd name="connsiteX4" fmla="*/ 0 w 1972781"/>
              <a:gd name="connsiteY4" fmla="*/ 0 h 6962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2781" h="696275">
                <a:moveTo>
                  <a:pt x="0" y="0"/>
                </a:moveTo>
                <a:lnTo>
                  <a:pt x="1972781" y="0"/>
                </a:lnTo>
                <a:lnTo>
                  <a:pt x="1972781" y="696275"/>
                </a:lnTo>
                <a:lnTo>
                  <a:pt x="0" y="69627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ja-JP" altLang="en-US" sz="1400" kern="1200" dirty="0"/>
              <a:t>内側加工</a:t>
            </a:r>
            <a:endParaRPr lang="en-US" altLang="ja-JP" sz="1400" kern="1200" dirty="0"/>
          </a:p>
          <a:p>
            <a:pPr defTabSz="311150">
              <a:lnSpc>
                <a:spcPct val="90000"/>
              </a:lnSpc>
              <a:spcBef>
                <a:spcPct val="0"/>
              </a:spcBef>
              <a:spcAft>
                <a:spcPct val="35000"/>
              </a:spcAft>
            </a:pPr>
            <a:r>
              <a:rPr lang="ja-JP" altLang="en-US" sz="900" kern="1200" dirty="0">
                <a:solidFill>
                  <a:schemeClr val="accent1">
                    <a:lumMod val="75000"/>
                  </a:schemeClr>
                </a:solidFill>
              </a:rPr>
              <a:t>・シルク印刷</a:t>
            </a:r>
            <a:r>
              <a:rPr lang="ja-JP" altLang="en-US" sz="900" dirty="0">
                <a:solidFill>
                  <a:schemeClr val="accent1">
                    <a:lumMod val="75000"/>
                  </a:schemeClr>
                </a:solidFill>
              </a:rPr>
              <a:t>：</a:t>
            </a:r>
            <a:r>
              <a:rPr lang="ja-JP" altLang="en-US" sz="900" kern="1200" dirty="0">
                <a:solidFill>
                  <a:schemeClr val="accent1">
                    <a:lumMod val="75000"/>
                  </a:schemeClr>
                </a:solidFill>
              </a:rPr>
              <a:t>基本料金</a:t>
            </a:r>
            <a:r>
              <a:rPr lang="en-US" altLang="ja-JP" sz="900" kern="1200" dirty="0">
                <a:solidFill>
                  <a:schemeClr val="accent1">
                    <a:lumMod val="75000"/>
                  </a:schemeClr>
                </a:solidFill>
              </a:rPr>
              <a:t>2,000</a:t>
            </a:r>
            <a:r>
              <a:rPr lang="ja-JP" altLang="en-US" sz="900" kern="1200" dirty="0">
                <a:solidFill>
                  <a:schemeClr val="accent1">
                    <a:lumMod val="75000"/>
                  </a:schemeClr>
                </a:solidFill>
              </a:rPr>
              <a:t>円＋</a:t>
            </a:r>
            <a:r>
              <a:rPr lang="ja-JP" altLang="en-US" sz="900" dirty="0">
                <a:solidFill>
                  <a:schemeClr val="accent1">
                    <a:lumMod val="75000"/>
                  </a:schemeClr>
                </a:solidFill>
              </a:rPr>
              <a:t>単価</a:t>
            </a:r>
            <a:r>
              <a:rPr lang="en-US" altLang="ja-JP" sz="900" kern="1200" dirty="0">
                <a:solidFill>
                  <a:schemeClr val="accent1">
                    <a:lumMod val="75000"/>
                  </a:schemeClr>
                </a:solidFill>
              </a:rPr>
              <a:t>10</a:t>
            </a:r>
            <a:r>
              <a:rPr lang="ja-JP" altLang="en-US" sz="900" kern="1200" dirty="0">
                <a:solidFill>
                  <a:schemeClr val="accent1">
                    <a:lumMod val="75000"/>
                  </a:schemeClr>
                </a:solidFill>
              </a:rPr>
              <a:t>円</a:t>
            </a:r>
            <a:r>
              <a:rPr lang="en-US" altLang="ja-JP" sz="900" kern="1200" dirty="0">
                <a:solidFill>
                  <a:schemeClr val="accent1">
                    <a:lumMod val="75000"/>
                  </a:schemeClr>
                </a:solidFill>
              </a:rPr>
              <a:t>(</a:t>
            </a:r>
            <a:r>
              <a:rPr lang="ja-JP" altLang="en-US" sz="900" kern="1200" dirty="0">
                <a:solidFill>
                  <a:schemeClr val="accent1">
                    <a:lumMod val="75000"/>
                  </a:schemeClr>
                </a:solidFill>
              </a:rPr>
              <a:t>税別</a:t>
            </a:r>
            <a:r>
              <a:rPr lang="en-US" altLang="ja-JP" sz="900" kern="1200" dirty="0">
                <a:solidFill>
                  <a:schemeClr val="accent1">
                    <a:lumMod val="75000"/>
                  </a:schemeClr>
                </a:solidFill>
              </a:rPr>
              <a:t>)</a:t>
            </a:r>
          </a:p>
          <a:p>
            <a:pPr defTabSz="311150">
              <a:lnSpc>
                <a:spcPct val="90000"/>
              </a:lnSpc>
              <a:spcBef>
                <a:spcPct val="0"/>
              </a:spcBef>
              <a:spcAft>
                <a:spcPct val="35000"/>
              </a:spcAft>
            </a:pPr>
            <a:r>
              <a:rPr lang="ja-JP" altLang="en-US" sz="900" dirty="0">
                <a:solidFill>
                  <a:schemeClr val="accent1">
                    <a:lumMod val="75000"/>
                  </a:schemeClr>
                </a:solidFill>
              </a:rPr>
              <a:t>・エンボス加工：</a:t>
            </a:r>
            <a:r>
              <a:rPr lang="en-US" altLang="ja-JP" sz="900" dirty="0">
                <a:solidFill>
                  <a:schemeClr val="accent1">
                    <a:lumMod val="75000"/>
                  </a:schemeClr>
                </a:solidFill>
              </a:rPr>
              <a:t>5,000</a:t>
            </a:r>
            <a:r>
              <a:rPr lang="ja-JP" altLang="en-US" sz="900" dirty="0">
                <a:solidFill>
                  <a:schemeClr val="accent1">
                    <a:lumMod val="75000"/>
                  </a:schemeClr>
                </a:solidFill>
              </a:rPr>
              <a:t>円</a:t>
            </a:r>
            <a:r>
              <a:rPr lang="en-US" altLang="ja-JP" sz="900" kern="1200" dirty="0">
                <a:solidFill>
                  <a:schemeClr val="accent1">
                    <a:lumMod val="75000"/>
                  </a:schemeClr>
                </a:solidFill>
              </a:rPr>
              <a:t>(</a:t>
            </a:r>
            <a:r>
              <a:rPr lang="ja-JP" altLang="en-US" sz="900" kern="1200" dirty="0">
                <a:solidFill>
                  <a:schemeClr val="accent1">
                    <a:lumMod val="75000"/>
                  </a:schemeClr>
                </a:solidFill>
              </a:rPr>
              <a:t>税別</a:t>
            </a:r>
            <a:r>
              <a:rPr lang="en-US" altLang="ja-JP" sz="900" kern="1200" dirty="0">
                <a:solidFill>
                  <a:schemeClr val="accent1">
                    <a:lumMod val="75000"/>
                  </a:schemeClr>
                </a:solidFill>
              </a:rPr>
              <a:t>)</a:t>
            </a:r>
            <a:endParaRPr lang="en-US" altLang="ja-JP" sz="900" dirty="0">
              <a:solidFill>
                <a:schemeClr val="accent1">
                  <a:lumMod val="75000"/>
                </a:schemeClr>
              </a:solidFill>
            </a:endParaRPr>
          </a:p>
          <a:p>
            <a:pPr marL="0" lvl="0" indent="0" algn="ctr" defTabSz="311150">
              <a:lnSpc>
                <a:spcPct val="90000"/>
              </a:lnSpc>
              <a:spcBef>
                <a:spcPct val="0"/>
              </a:spcBef>
              <a:spcAft>
                <a:spcPct val="35000"/>
              </a:spcAft>
              <a:buNone/>
            </a:pPr>
            <a:r>
              <a:rPr lang="ja-JP" altLang="en-US" sz="900" kern="1200" dirty="0">
                <a:solidFill>
                  <a:schemeClr val="tx1"/>
                </a:solidFill>
              </a:rPr>
              <a:t>シルク印刷</a:t>
            </a:r>
            <a:r>
              <a:rPr lang="en-US" altLang="ja-JP" sz="900" kern="1200" dirty="0">
                <a:solidFill>
                  <a:schemeClr val="tx1"/>
                </a:solidFill>
              </a:rPr>
              <a:t>(1</a:t>
            </a:r>
            <a:r>
              <a:rPr lang="ja-JP" altLang="en-US" sz="900" kern="1200" dirty="0">
                <a:solidFill>
                  <a:schemeClr val="tx1"/>
                </a:solidFill>
              </a:rPr>
              <a:t>色</a:t>
            </a:r>
            <a:r>
              <a:rPr lang="en-US" altLang="ja-JP" sz="900" kern="1200" dirty="0">
                <a:solidFill>
                  <a:schemeClr val="tx1"/>
                </a:solidFill>
              </a:rPr>
              <a:t>)</a:t>
            </a:r>
            <a:r>
              <a:rPr lang="ja-JP" altLang="en-US" sz="900" kern="1200" dirty="0">
                <a:solidFill>
                  <a:schemeClr val="tx1"/>
                </a:solidFill>
              </a:rPr>
              <a:t>とエンボス加工</a:t>
            </a:r>
            <a:r>
              <a:rPr lang="en-US" altLang="ja-JP" sz="900" kern="1200" dirty="0">
                <a:solidFill>
                  <a:schemeClr val="tx1"/>
                </a:solidFill>
              </a:rPr>
              <a:t>(</a:t>
            </a:r>
            <a:r>
              <a:rPr lang="ja-JP" altLang="en-US" sz="900" kern="1200" dirty="0">
                <a:solidFill>
                  <a:schemeClr val="tx1"/>
                </a:solidFill>
              </a:rPr>
              <a:t>色無し</a:t>
            </a:r>
            <a:r>
              <a:rPr lang="en-US" altLang="ja-JP" sz="900" kern="1200" dirty="0">
                <a:solidFill>
                  <a:schemeClr val="tx1"/>
                </a:solidFill>
              </a:rPr>
              <a:t>)</a:t>
            </a:r>
            <a:r>
              <a:rPr lang="ja-JP" altLang="en-US" sz="900" kern="1200" dirty="0">
                <a:solidFill>
                  <a:schemeClr val="tx1"/>
                </a:solidFill>
              </a:rPr>
              <a:t>から</a:t>
            </a:r>
            <a:endParaRPr lang="en-US" altLang="ja-JP" sz="900" kern="1200" dirty="0">
              <a:solidFill>
                <a:schemeClr val="tx1"/>
              </a:solidFill>
            </a:endParaRPr>
          </a:p>
          <a:p>
            <a:pPr marL="0" lvl="0" indent="0" algn="ctr" defTabSz="311150">
              <a:lnSpc>
                <a:spcPct val="90000"/>
              </a:lnSpc>
              <a:spcBef>
                <a:spcPct val="0"/>
              </a:spcBef>
              <a:spcAft>
                <a:spcPct val="35000"/>
              </a:spcAft>
              <a:buNone/>
            </a:pPr>
            <a:r>
              <a:rPr lang="ja-JP" altLang="en-US" sz="900" kern="1200" dirty="0">
                <a:solidFill>
                  <a:schemeClr val="tx1"/>
                </a:solidFill>
              </a:rPr>
              <a:t>選択可能。</a:t>
            </a:r>
          </a:p>
        </p:txBody>
      </p:sp>
      <p:sp>
        <p:nvSpPr>
          <p:cNvPr id="51" name="フリーフォーム: 図形 50">
            <a:extLst>
              <a:ext uri="{FF2B5EF4-FFF2-40B4-BE49-F238E27FC236}">
                <a16:creationId xmlns:a16="http://schemas.microsoft.com/office/drawing/2014/main" id="{DB4660A2-6236-4462-B708-100693E167E0}"/>
              </a:ext>
            </a:extLst>
          </p:cNvPr>
          <p:cNvSpPr/>
          <p:nvPr/>
        </p:nvSpPr>
        <p:spPr>
          <a:xfrm>
            <a:off x="6465896" y="5757592"/>
            <a:ext cx="1972781" cy="891037"/>
          </a:xfrm>
          <a:custGeom>
            <a:avLst/>
            <a:gdLst>
              <a:gd name="connsiteX0" fmla="*/ 0 w 1972781"/>
              <a:gd name="connsiteY0" fmla="*/ 0 h 696275"/>
              <a:gd name="connsiteX1" fmla="*/ 1972781 w 1972781"/>
              <a:gd name="connsiteY1" fmla="*/ 0 h 696275"/>
              <a:gd name="connsiteX2" fmla="*/ 1972781 w 1972781"/>
              <a:gd name="connsiteY2" fmla="*/ 696275 h 696275"/>
              <a:gd name="connsiteX3" fmla="*/ 0 w 1972781"/>
              <a:gd name="connsiteY3" fmla="*/ 696275 h 696275"/>
              <a:gd name="connsiteX4" fmla="*/ 0 w 1972781"/>
              <a:gd name="connsiteY4" fmla="*/ 0 h 6962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2781" h="696275">
                <a:moveTo>
                  <a:pt x="0" y="0"/>
                </a:moveTo>
                <a:lnTo>
                  <a:pt x="1972781" y="0"/>
                </a:lnTo>
                <a:lnTo>
                  <a:pt x="1972781" y="696275"/>
                </a:lnTo>
                <a:lnTo>
                  <a:pt x="0" y="69627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ja-JP" altLang="en-US" sz="1400" kern="1200" dirty="0">
                <a:latin typeface="+mn-ea"/>
              </a:rPr>
              <a:t>通し番号</a:t>
            </a:r>
            <a:endParaRPr lang="en-US" altLang="ja-JP" sz="1400" kern="1200" dirty="0">
              <a:latin typeface="+mn-ea"/>
            </a:endParaRPr>
          </a:p>
          <a:p>
            <a:pPr marL="0" lvl="0" indent="0" algn="ctr" defTabSz="311150">
              <a:lnSpc>
                <a:spcPct val="90000"/>
              </a:lnSpc>
              <a:spcBef>
                <a:spcPct val="0"/>
              </a:spcBef>
              <a:spcAft>
                <a:spcPct val="35000"/>
              </a:spcAft>
              <a:buNone/>
            </a:pPr>
            <a:r>
              <a:rPr lang="ja-JP" altLang="en-US" sz="900" kern="1200" dirty="0">
                <a:solidFill>
                  <a:schemeClr val="accent1">
                    <a:lumMod val="75000"/>
                  </a:schemeClr>
                </a:solidFill>
                <a:latin typeface="+mn-ea"/>
              </a:rPr>
              <a:t>基本料金</a:t>
            </a:r>
            <a:r>
              <a:rPr lang="en-US" altLang="ja-JP" sz="900" kern="1200" dirty="0">
                <a:solidFill>
                  <a:schemeClr val="accent1">
                    <a:lumMod val="75000"/>
                  </a:schemeClr>
                </a:solidFill>
                <a:latin typeface="+mn-ea"/>
              </a:rPr>
              <a:t>5,000</a:t>
            </a:r>
            <a:r>
              <a:rPr lang="ja-JP" altLang="en-US" sz="900" kern="1200" dirty="0">
                <a:solidFill>
                  <a:schemeClr val="accent1">
                    <a:lumMod val="75000"/>
                  </a:schemeClr>
                </a:solidFill>
                <a:latin typeface="+mn-ea"/>
              </a:rPr>
              <a:t>円</a:t>
            </a:r>
            <a:r>
              <a:rPr lang="en-US" altLang="ja-JP" sz="900" kern="1200" dirty="0">
                <a:solidFill>
                  <a:schemeClr val="accent1">
                    <a:lumMod val="75000"/>
                  </a:schemeClr>
                </a:solidFill>
                <a:latin typeface="+mn-ea"/>
              </a:rPr>
              <a:t>+</a:t>
            </a:r>
            <a:r>
              <a:rPr lang="ja-JP" altLang="en-US" sz="900" kern="1200" dirty="0">
                <a:solidFill>
                  <a:schemeClr val="accent1">
                    <a:lumMod val="75000"/>
                  </a:schemeClr>
                </a:solidFill>
                <a:latin typeface="+mn-ea"/>
              </a:rPr>
              <a:t>単価</a:t>
            </a:r>
            <a:r>
              <a:rPr lang="en-US" altLang="ja-JP" sz="900" kern="1200" dirty="0">
                <a:solidFill>
                  <a:schemeClr val="accent1">
                    <a:lumMod val="75000"/>
                  </a:schemeClr>
                </a:solidFill>
                <a:latin typeface="+mn-ea"/>
              </a:rPr>
              <a:t>12</a:t>
            </a:r>
            <a:r>
              <a:rPr lang="ja-JP" altLang="en-US" sz="900" kern="1200" dirty="0">
                <a:solidFill>
                  <a:schemeClr val="accent1">
                    <a:lumMod val="75000"/>
                  </a:schemeClr>
                </a:solidFill>
                <a:latin typeface="+mn-ea"/>
              </a:rPr>
              <a:t>円</a:t>
            </a:r>
            <a:r>
              <a:rPr lang="en-US" altLang="ja-JP" sz="900" kern="1200" dirty="0">
                <a:solidFill>
                  <a:schemeClr val="accent1">
                    <a:lumMod val="75000"/>
                  </a:schemeClr>
                </a:solidFill>
              </a:rPr>
              <a:t>(</a:t>
            </a:r>
            <a:r>
              <a:rPr lang="ja-JP" altLang="en-US" sz="900" kern="1200" dirty="0">
                <a:solidFill>
                  <a:schemeClr val="accent1">
                    <a:lumMod val="75000"/>
                  </a:schemeClr>
                </a:solidFill>
              </a:rPr>
              <a:t>税別</a:t>
            </a:r>
            <a:r>
              <a:rPr lang="en-US" altLang="ja-JP" sz="900" kern="1200" dirty="0">
                <a:solidFill>
                  <a:schemeClr val="accent1">
                    <a:lumMod val="75000"/>
                  </a:schemeClr>
                </a:solidFill>
              </a:rPr>
              <a:t>)</a:t>
            </a:r>
            <a:endParaRPr lang="en-US" altLang="ja-JP" sz="900" kern="1200" dirty="0">
              <a:solidFill>
                <a:schemeClr val="accent1">
                  <a:lumMod val="75000"/>
                </a:schemeClr>
              </a:solidFill>
              <a:latin typeface="+mn-ea"/>
            </a:endParaRPr>
          </a:p>
          <a:p>
            <a:pPr marL="0" lvl="0" indent="0" algn="ctr" defTabSz="311150">
              <a:lnSpc>
                <a:spcPct val="90000"/>
              </a:lnSpc>
              <a:spcBef>
                <a:spcPct val="0"/>
              </a:spcBef>
              <a:spcAft>
                <a:spcPct val="35000"/>
              </a:spcAft>
              <a:buNone/>
            </a:pPr>
            <a:r>
              <a:rPr lang="ja-JP" altLang="en-US" sz="900" b="0" i="0" dirty="0">
                <a:solidFill>
                  <a:srgbClr val="222222"/>
                </a:solidFill>
                <a:effectLst/>
                <a:latin typeface="+mn-ea"/>
              </a:rPr>
              <a:t>通し番号や名前などリストバンド毎に異なる文字でレーザー凹加工。</a:t>
            </a:r>
            <a:endParaRPr lang="ja-JP" altLang="en-US" sz="900" kern="1200" dirty="0">
              <a:solidFill>
                <a:schemeClr val="accent1">
                  <a:lumMod val="75000"/>
                </a:schemeClr>
              </a:solidFill>
              <a:latin typeface="+mn-ea"/>
            </a:endParaRPr>
          </a:p>
        </p:txBody>
      </p:sp>
      <p:sp>
        <p:nvSpPr>
          <p:cNvPr id="54" name="フリーフォーム: 図形 53">
            <a:extLst>
              <a:ext uri="{FF2B5EF4-FFF2-40B4-BE49-F238E27FC236}">
                <a16:creationId xmlns:a16="http://schemas.microsoft.com/office/drawing/2014/main" id="{7D4973B7-E92A-4806-9742-202865D6CDE4}"/>
              </a:ext>
            </a:extLst>
          </p:cNvPr>
          <p:cNvSpPr/>
          <p:nvPr/>
        </p:nvSpPr>
        <p:spPr>
          <a:xfrm>
            <a:off x="9178470" y="5757592"/>
            <a:ext cx="1972781" cy="1001216"/>
          </a:xfrm>
          <a:custGeom>
            <a:avLst/>
            <a:gdLst>
              <a:gd name="connsiteX0" fmla="*/ 0 w 1972781"/>
              <a:gd name="connsiteY0" fmla="*/ 0 h 696275"/>
              <a:gd name="connsiteX1" fmla="*/ 1972781 w 1972781"/>
              <a:gd name="connsiteY1" fmla="*/ 0 h 696275"/>
              <a:gd name="connsiteX2" fmla="*/ 1972781 w 1972781"/>
              <a:gd name="connsiteY2" fmla="*/ 696275 h 696275"/>
              <a:gd name="connsiteX3" fmla="*/ 0 w 1972781"/>
              <a:gd name="connsiteY3" fmla="*/ 696275 h 696275"/>
              <a:gd name="connsiteX4" fmla="*/ 0 w 1972781"/>
              <a:gd name="connsiteY4" fmla="*/ 0 h 6962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2781" h="696275">
                <a:moveTo>
                  <a:pt x="0" y="0"/>
                </a:moveTo>
                <a:lnTo>
                  <a:pt x="1972781" y="0"/>
                </a:lnTo>
                <a:lnTo>
                  <a:pt x="1972781" y="696275"/>
                </a:lnTo>
                <a:lnTo>
                  <a:pt x="0" y="69627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ja-JP" altLang="en-US" sz="1400" kern="1200" dirty="0">
                <a:latin typeface="+mn-ea"/>
              </a:rPr>
              <a:t>データ制作サポート</a:t>
            </a:r>
            <a:endParaRPr lang="en-US" altLang="ja-JP" sz="1400" kern="1200" dirty="0">
              <a:latin typeface="+mn-ea"/>
            </a:endParaRPr>
          </a:p>
          <a:p>
            <a:pPr marL="0" lvl="0" indent="0" algn="ctr" defTabSz="311150">
              <a:lnSpc>
                <a:spcPct val="90000"/>
              </a:lnSpc>
              <a:spcBef>
                <a:spcPct val="0"/>
              </a:spcBef>
              <a:spcAft>
                <a:spcPct val="35000"/>
              </a:spcAft>
              <a:buNone/>
            </a:pPr>
            <a:r>
              <a:rPr lang="en-US" altLang="ja-JP" sz="900" kern="1200" dirty="0">
                <a:solidFill>
                  <a:schemeClr val="accent1">
                    <a:lumMod val="75000"/>
                  </a:schemeClr>
                </a:solidFill>
                <a:latin typeface="+mn-ea"/>
              </a:rPr>
              <a:t>3,000</a:t>
            </a:r>
            <a:r>
              <a:rPr lang="ja-JP" altLang="en-US" sz="900" kern="1200" dirty="0">
                <a:solidFill>
                  <a:schemeClr val="accent1">
                    <a:lumMod val="75000"/>
                  </a:schemeClr>
                </a:solidFill>
                <a:latin typeface="+mn-ea"/>
              </a:rPr>
              <a:t>円</a:t>
            </a:r>
            <a:r>
              <a:rPr lang="en-US" altLang="ja-JP" sz="900" kern="1200" dirty="0">
                <a:solidFill>
                  <a:schemeClr val="accent1">
                    <a:lumMod val="75000"/>
                  </a:schemeClr>
                </a:solidFill>
              </a:rPr>
              <a:t>(</a:t>
            </a:r>
            <a:r>
              <a:rPr lang="ja-JP" altLang="en-US" sz="900" kern="1200" dirty="0">
                <a:solidFill>
                  <a:schemeClr val="accent1">
                    <a:lumMod val="75000"/>
                  </a:schemeClr>
                </a:solidFill>
              </a:rPr>
              <a:t>税別</a:t>
            </a:r>
            <a:r>
              <a:rPr lang="en-US" altLang="ja-JP" sz="900" kern="1200" dirty="0">
                <a:solidFill>
                  <a:schemeClr val="accent1">
                    <a:lumMod val="75000"/>
                  </a:schemeClr>
                </a:solidFill>
              </a:rPr>
              <a:t>)</a:t>
            </a:r>
            <a:endParaRPr lang="en-US" altLang="ja-JP" sz="900" kern="1200" dirty="0">
              <a:solidFill>
                <a:schemeClr val="accent1">
                  <a:lumMod val="75000"/>
                </a:schemeClr>
              </a:solidFill>
              <a:latin typeface="+mn-ea"/>
            </a:endParaRPr>
          </a:p>
          <a:p>
            <a:pPr marL="0" lvl="0" indent="0" algn="ctr" defTabSz="311150">
              <a:lnSpc>
                <a:spcPct val="90000"/>
              </a:lnSpc>
              <a:spcBef>
                <a:spcPct val="0"/>
              </a:spcBef>
              <a:spcAft>
                <a:spcPct val="35000"/>
              </a:spcAft>
              <a:buNone/>
            </a:pPr>
            <a:r>
              <a:rPr lang="en-US" altLang="ja-JP" sz="900" b="0" i="0" dirty="0">
                <a:solidFill>
                  <a:srgbClr val="222222"/>
                </a:solidFill>
                <a:effectLst/>
                <a:latin typeface="+mn-ea"/>
              </a:rPr>
              <a:t>Illustrator</a:t>
            </a:r>
            <a:r>
              <a:rPr lang="ja-JP" altLang="en-US" sz="900" b="0" i="0" dirty="0">
                <a:solidFill>
                  <a:srgbClr val="222222"/>
                </a:solidFill>
                <a:effectLst/>
                <a:latin typeface="+mn-ea"/>
              </a:rPr>
              <a:t>形式以外のデザイン画像を弊社にてトレースしデータ作成。</a:t>
            </a:r>
            <a:endParaRPr lang="en-US" altLang="ja-JP" sz="900" b="0" i="0" dirty="0">
              <a:solidFill>
                <a:srgbClr val="222222"/>
              </a:solidFill>
              <a:effectLst/>
              <a:latin typeface="+mn-ea"/>
            </a:endParaRPr>
          </a:p>
          <a:p>
            <a:pPr marL="0" lvl="0" indent="0" algn="ctr" defTabSz="311150">
              <a:lnSpc>
                <a:spcPct val="90000"/>
              </a:lnSpc>
              <a:spcBef>
                <a:spcPct val="0"/>
              </a:spcBef>
              <a:spcAft>
                <a:spcPct val="35000"/>
              </a:spcAft>
              <a:buNone/>
            </a:pPr>
            <a:r>
              <a:rPr lang="en-US" altLang="ja-JP" sz="900" b="0" i="0" dirty="0">
                <a:solidFill>
                  <a:srgbClr val="222222"/>
                </a:solidFill>
                <a:effectLst/>
                <a:latin typeface="+mn-ea"/>
              </a:rPr>
              <a:t>※</a:t>
            </a:r>
            <a:r>
              <a:rPr lang="ja-JP" altLang="en-US" sz="900" b="0" i="0" dirty="0">
                <a:solidFill>
                  <a:srgbClr val="222222"/>
                </a:solidFill>
                <a:effectLst/>
                <a:latin typeface="+mn-ea"/>
              </a:rPr>
              <a:t>文字のみのデザインは無料</a:t>
            </a:r>
            <a:endParaRPr lang="ja-JP" altLang="en-US" sz="900" kern="1200" dirty="0">
              <a:solidFill>
                <a:schemeClr val="accent1">
                  <a:lumMod val="75000"/>
                </a:schemeClr>
              </a:solidFill>
              <a:latin typeface="+mn-ea"/>
            </a:endParaRPr>
          </a:p>
        </p:txBody>
      </p:sp>
      <p:pic>
        <p:nvPicPr>
          <p:cNvPr id="4" name="図 3" descr="アクセサリー, 座る, テーブル, ペア が含まれている画像&#10;&#10;自動的に生成された説明">
            <a:extLst>
              <a:ext uri="{FF2B5EF4-FFF2-40B4-BE49-F238E27FC236}">
                <a16:creationId xmlns:a16="http://schemas.microsoft.com/office/drawing/2014/main" id="{3BD7549B-FC65-4DBE-8B20-C5DC972462C9}"/>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3753323" y="1197916"/>
            <a:ext cx="1972780" cy="1677600"/>
          </a:xfrm>
          <a:prstGeom prst="rect">
            <a:avLst/>
          </a:prstGeom>
        </p:spPr>
      </p:pic>
      <p:pic>
        <p:nvPicPr>
          <p:cNvPr id="8" name="図 7">
            <a:extLst>
              <a:ext uri="{FF2B5EF4-FFF2-40B4-BE49-F238E27FC236}">
                <a16:creationId xmlns:a16="http://schemas.microsoft.com/office/drawing/2014/main" id="{0393971E-82FE-4AFB-BF3B-453E3A227690}"/>
              </a:ext>
            </a:extLst>
          </p:cNvPr>
          <p:cNvPicPr>
            <a:picLocks noChangeAspect="1"/>
          </p:cNvPicPr>
          <p:nvPr/>
        </p:nvPicPr>
        <p:blipFill rotWithShape="1">
          <a:blip r:embed="rId6" cstate="print">
            <a:extLst>
              <a:ext uri="{28A0092B-C50C-407E-A947-70E740481C1C}">
                <a14:useLocalDpi xmlns:a14="http://schemas.microsoft.com/office/drawing/2010/main"/>
              </a:ext>
            </a:extLst>
          </a:blip>
          <a:srcRect/>
          <a:stretch/>
        </p:blipFill>
        <p:spPr>
          <a:xfrm>
            <a:off x="6465896" y="1197916"/>
            <a:ext cx="1972781" cy="1676219"/>
          </a:xfrm>
          <a:prstGeom prst="rect">
            <a:avLst/>
          </a:prstGeom>
        </p:spPr>
      </p:pic>
      <p:pic>
        <p:nvPicPr>
          <p:cNvPr id="11" name="図 10" descr="ホワイトボードに書かれた文字&#10;&#10;自動的に生成された説明">
            <a:extLst>
              <a:ext uri="{FF2B5EF4-FFF2-40B4-BE49-F238E27FC236}">
                <a16:creationId xmlns:a16="http://schemas.microsoft.com/office/drawing/2014/main" id="{94F7FCE3-FF54-4D7A-A009-1DFE87F810B6}"/>
              </a:ext>
            </a:extLst>
          </p:cNvPr>
          <p:cNvPicPr>
            <a:picLocks noChangeAspect="1"/>
          </p:cNvPicPr>
          <p:nvPr/>
        </p:nvPicPr>
        <p:blipFill rotWithShape="1">
          <a:blip r:embed="rId7" cstate="print">
            <a:extLst>
              <a:ext uri="{28A0092B-C50C-407E-A947-70E740481C1C}">
                <a14:useLocalDpi xmlns:a14="http://schemas.microsoft.com/office/drawing/2010/main"/>
              </a:ext>
            </a:extLst>
          </a:blip>
          <a:srcRect/>
          <a:stretch/>
        </p:blipFill>
        <p:spPr>
          <a:xfrm>
            <a:off x="9178469" y="3995914"/>
            <a:ext cx="1972781" cy="1676220"/>
          </a:xfrm>
          <a:prstGeom prst="rect">
            <a:avLst/>
          </a:prstGeom>
        </p:spPr>
      </p:pic>
      <p:pic>
        <p:nvPicPr>
          <p:cNvPr id="13" name="図 12" descr="カップ, コーヒー, テーブル, 座る が含まれている画像&#10;&#10;自動的に生成された説明">
            <a:extLst>
              <a:ext uri="{FF2B5EF4-FFF2-40B4-BE49-F238E27FC236}">
                <a16:creationId xmlns:a16="http://schemas.microsoft.com/office/drawing/2014/main" id="{A140D374-2D56-4062-BF93-549C793E786D}"/>
              </a:ext>
            </a:extLst>
          </p:cNvPr>
          <p:cNvPicPr>
            <a:picLocks noChangeAspect="1"/>
          </p:cNvPicPr>
          <p:nvPr/>
        </p:nvPicPr>
        <p:blipFill rotWithShape="1">
          <a:blip r:embed="rId8" cstate="print">
            <a:extLst>
              <a:ext uri="{28A0092B-C50C-407E-A947-70E740481C1C}">
                <a14:useLocalDpi xmlns:a14="http://schemas.microsoft.com/office/drawing/2010/main"/>
              </a:ext>
            </a:extLst>
          </a:blip>
          <a:srcRect/>
          <a:stretch/>
        </p:blipFill>
        <p:spPr>
          <a:xfrm>
            <a:off x="1040749" y="1197916"/>
            <a:ext cx="1972780" cy="1676219"/>
          </a:xfrm>
          <a:prstGeom prst="rect">
            <a:avLst/>
          </a:prstGeom>
        </p:spPr>
      </p:pic>
      <p:pic>
        <p:nvPicPr>
          <p:cNvPr id="1026" name="Picture 2" descr="通し番号">
            <a:extLst>
              <a:ext uri="{FF2B5EF4-FFF2-40B4-BE49-F238E27FC236}">
                <a16:creationId xmlns:a16="http://schemas.microsoft.com/office/drawing/2014/main" id="{E630C6F2-74C0-423A-A3DC-E79B2A0178F6}"/>
              </a:ext>
            </a:extLst>
          </p:cNvPr>
          <p:cNvPicPr>
            <a:picLocks noChangeAspect="1" noChangeArrowheads="1"/>
          </p:cNvPicPr>
          <p:nvPr/>
        </p:nvPicPr>
        <p:blipFill rotWithShape="1">
          <a:blip r:embed="rId9" cstate="print">
            <a:extLst>
              <a:ext uri="{28A0092B-C50C-407E-A947-70E740481C1C}">
                <a14:useLocalDpi xmlns:a14="http://schemas.microsoft.com/office/drawing/2010/main"/>
              </a:ext>
            </a:extLst>
          </a:blip>
          <a:srcRect/>
          <a:stretch/>
        </p:blipFill>
        <p:spPr bwMode="auto">
          <a:xfrm>
            <a:off x="6465895" y="3995914"/>
            <a:ext cx="1972782" cy="1676219"/>
          </a:xfrm>
          <a:prstGeom prst="rect">
            <a:avLst/>
          </a:prstGeom>
          <a:noFill/>
          <a:extLst>
            <a:ext uri="{909E8E84-426E-40DD-AFC4-6F175D3DCCD1}">
              <a14:hiddenFill xmlns:a14="http://schemas.microsoft.com/office/drawing/2010/main">
                <a:solidFill>
                  <a:srgbClr val="FFFFFF"/>
                </a:solidFill>
              </a14:hiddenFill>
            </a:ext>
          </a:extLst>
        </p:spPr>
      </p:pic>
      <p:sp>
        <p:nvSpPr>
          <p:cNvPr id="22" name="タイトル 21">
            <a:extLst>
              <a:ext uri="{FF2B5EF4-FFF2-40B4-BE49-F238E27FC236}">
                <a16:creationId xmlns:a16="http://schemas.microsoft.com/office/drawing/2014/main" id="{13A99236-2B8D-4494-88EB-BE7694309F1D}"/>
              </a:ext>
            </a:extLst>
          </p:cNvPr>
          <p:cNvSpPr txBox="1">
            <a:spLocks/>
          </p:cNvSpPr>
          <p:nvPr/>
        </p:nvSpPr>
        <p:spPr>
          <a:xfrm>
            <a:off x="413331" y="341962"/>
            <a:ext cx="7094668" cy="67360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3600" b="0" kern="1200">
                <a:solidFill>
                  <a:schemeClr val="tx1"/>
                </a:solidFill>
                <a:latin typeface="+mn-ea"/>
                <a:ea typeface="+mn-ea"/>
                <a:cs typeface="+mj-cs"/>
              </a:defRPr>
            </a:lvl1pPr>
          </a:lstStyle>
          <a:p>
            <a:r>
              <a:rPr lang="ja-JP" altLang="en-US" sz="3200" dirty="0"/>
              <a:t>シリコンリストバンド　オプション</a:t>
            </a:r>
          </a:p>
        </p:txBody>
      </p:sp>
    </p:spTree>
    <p:extLst>
      <p:ext uri="{BB962C8B-B14F-4D97-AF65-F5344CB8AC3E}">
        <p14:creationId xmlns:p14="http://schemas.microsoft.com/office/powerpoint/2010/main" val="3809416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メインビジュアル">
            <a:extLst>
              <a:ext uri="{FF2B5EF4-FFF2-40B4-BE49-F238E27FC236}">
                <a16:creationId xmlns:a16="http://schemas.microsoft.com/office/drawing/2014/main" id="{F2638E93-EA14-4404-B788-3CFAF904CDD0}"/>
              </a:ext>
            </a:extLst>
          </p:cNvPr>
          <p:cNvPicPr>
            <a:picLocks noChangeAspect="1" noChangeArrowheads="1"/>
          </p:cNvPicPr>
          <p:nvPr/>
        </p:nvPicPr>
        <p:blipFill rotWithShape="1">
          <a:blip r:embed="rId2" cstate="print">
            <a:extLst>
              <a:ext uri="{28A0092B-C50C-407E-A947-70E740481C1C}">
                <a14:useLocalDpi xmlns:a14="http://schemas.microsoft.com/office/drawing/2010/main"/>
              </a:ext>
            </a:extLst>
          </a:blip>
          <a:srcRect/>
          <a:stretch/>
        </p:blipFill>
        <p:spPr bwMode="auto">
          <a:xfrm>
            <a:off x="1317829" y="1520633"/>
            <a:ext cx="3240001" cy="2160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表 5">
            <a:extLst>
              <a:ext uri="{FF2B5EF4-FFF2-40B4-BE49-F238E27FC236}">
                <a16:creationId xmlns:a16="http://schemas.microsoft.com/office/drawing/2014/main" id="{AF7291DC-DBB8-45B8-8A4E-BB9F7451BCB7}"/>
              </a:ext>
            </a:extLst>
          </p:cNvPr>
          <p:cNvGraphicFramePr>
            <a:graphicFrameLocks noGrp="1"/>
          </p:cNvGraphicFramePr>
          <p:nvPr>
            <p:extLst>
              <p:ext uri="{D42A27DB-BD31-4B8C-83A1-F6EECF244321}">
                <p14:modId xmlns:p14="http://schemas.microsoft.com/office/powerpoint/2010/main" val="3381567369"/>
              </p:ext>
            </p:extLst>
          </p:nvPr>
        </p:nvGraphicFramePr>
        <p:xfrm>
          <a:off x="5914684" y="1510352"/>
          <a:ext cx="5760000" cy="4711652"/>
        </p:xfrm>
        <a:graphic>
          <a:graphicData uri="http://schemas.openxmlformats.org/drawingml/2006/table">
            <a:tbl>
              <a:tblPr firstCol="1">
                <a:tableStyleId>{7DF18680-E054-41AD-8BC1-D1AEF772440D}</a:tableStyleId>
              </a:tblPr>
              <a:tblGrid>
                <a:gridCol w="1678979">
                  <a:extLst>
                    <a:ext uri="{9D8B030D-6E8A-4147-A177-3AD203B41FA5}">
                      <a16:colId xmlns:a16="http://schemas.microsoft.com/office/drawing/2014/main" val="1352165695"/>
                    </a:ext>
                  </a:extLst>
                </a:gridCol>
                <a:gridCol w="4081021">
                  <a:extLst>
                    <a:ext uri="{9D8B030D-6E8A-4147-A177-3AD203B41FA5}">
                      <a16:colId xmlns:a16="http://schemas.microsoft.com/office/drawing/2014/main" val="3669455314"/>
                    </a:ext>
                  </a:extLst>
                </a:gridCol>
              </a:tblGrid>
              <a:tr h="1084910">
                <a:tc>
                  <a:txBody>
                    <a:bodyPr/>
                    <a:lstStyle/>
                    <a:p>
                      <a:r>
                        <a:rPr kumimoji="1" lang="ja-JP" altLang="en-US" sz="1050" dirty="0"/>
                        <a:t>参考価格 </a:t>
                      </a:r>
                      <a:r>
                        <a:rPr kumimoji="1" lang="en-US" altLang="ja-JP" sz="1050" dirty="0"/>
                        <a:t>[</a:t>
                      </a:r>
                      <a:r>
                        <a:rPr kumimoji="1" lang="ja-JP" altLang="en-US" sz="1050" dirty="0"/>
                        <a:t>税別</a:t>
                      </a:r>
                      <a:r>
                        <a:rPr kumimoji="1" lang="en-US" altLang="ja-JP" sz="105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a:t>
                      </a:r>
                      <a:r>
                        <a:rPr kumimoji="1" lang="ja-JP" altLang="en-US" sz="1050" dirty="0"/>
                        <a:t>幅</a:t>
                      </a:r>
                      <a:r>
                        <a:rPr kumimoji="1" lang="en-US" altLang="ja-JP" sz="1050" dirty="0"/>
                        <a:t>15mm</a:t>
                      </a:r>
                      <a:r>
                        <a:rPr kumimoji="1" lang="ja-JP" altLang="en-US" sz="1050" dirty="0"/>
                        <a:t>・昇華転写ポリエステル、サテン、刺繍織</a:t>
                      </a:r>
                      <a:r>
                        <a:rPr kumimoji="1" lang="en-US" altLang="ja-JP" sz="1050" dirty="0"/>
                        <a:t>)</a:t>
                      </a:r>
                    </a:p>
                  </a:txBody>
                  <a:tcPr marL="85823" marR="85823" marT="42911" marB="42911" anchor="ctr"/>
                </a:tc>
                <a:tc>
                  <a:txBody>
                    <a:bodyPr/>
                    <a:lstStyle/>
                    <a:p>
                      <a:r>
                        <a:rPr kumimoji="1" lang="en-US" altLang="ja-JP" sz="1050" dirty="0"/>
                        <a:t>100</a:t>
                      </a:r>
                      <a:r>
                        <a:rPr kumimoji="1" lang="ja-JP" altLang="en-US" sz="1050" dirty="0"/>
                        <a:t>個：</a:t>
                      </a:r>
                      <a:r>
                        <a:rPr kumimoji="1" lang="en-US" altLang="ja-JP" sz="1050" dirty="0"/>
                        <a:t>@245</a:t>
                      </a:r>
                      <a:r>
                        <a:rPr kumimoji="1" lang="ja-JP" altLang="en-US" sz="1050" dirty="0"/>
                        <a:t>円</a:t>
                      </a:r>
                      <a:endParaRPr kumimoji="1" lang="en-US" altLang="ja-JP" sz="1050" dirty="0"/>
                    </a:p>
                    <a:p>
                      <a:r>
                        <a:rPr kumimoji="1" lang="en-US" altLang="ja-JP" sz="1050" dirty="0"/>
                        <a:t>500</a:t>
                      </a:r>
                      <a:r>
                        <a:rPr kumimoji="1" lang="ja-JP" altLang="en-US" sz="1050" dirty="0"/>
                        <a:t>個：</a:t>
                      </a:r>
                      <a:r>
                        <a:rPr kumimoji="1" lang="en-US" altLang="ja-JP" sz="1050" dirty="0"/>
                        <a:t>@81</a:t>
                      </a:r>
                      <a:r>
                        <a:rPr kumimoji="1" lang="ja-JP" altLang="en-US" sz="1050" dirty="0"/>
                        <a:t>円</a:t>
                      </a:r>
                      <a:endParaRPr kumimoji="1" lang="en-US" altLang="ja-JP" sz="1050" dirty="0"/>
                    </a:p>
                    <a:p>
                      <a:r>
                        <a:rPr kumimoji="1" lang="en-US" altLang="ja-JP" sz="1050" dirty="0"/>
                        <a:t>1,000</a:t>
                      </a:r>
                      <a:r>
                        <a:rPr kumimoji="1" lang="ja-JP" altLang="en-US" sz="1050" dirty="0"/>
                        <a:t>個：</a:t>
                      </a:r>
                      <a:r>
                        <a:rPr kumimoji="1" lang="en-US" altLang="ja-JP" sz="1050" dirty="0"/>
                        <a:t>@64</a:t>
                      </a:r>
                      <a:r>
                        <a:rPr kumimoji="1" lang="ja-JP" altLang="en-US" sz="1050" dirty="0"/>
                        <a:t>円</a:t>
                      </a:r>
                      <a:endParaRPr kumimoji="1" lang="en-US" altLang="ja-JP" sz="1050" dirty="0"/>
                    </a:p>
                    <a:p>
                      <a:r>
                        <a:rPr kumimoji="1" lang="en-US" altLang="ja-JP" sz="1050" dirty="0"/>
                        <a:t>5,000</a:t>
                      </a:r>
                      <a:r>
                        <a:rPr kumimoji="1" lang="ja-JP" altLang="en-US" sz="1050" dirty="0"/>
                        <a:t>個：</a:t>
                      </a:r>
                      <a:r>
                        <a:rPr kumimoji="1" lang="en-US" altLang="ja-JP" sz="1050" dirty="0"/>
                        <a:t>@42</a:t>
                      </a:r>
                      <a:r>
                        <a:rPr kumimoji="1" lang="ja-JP" altLang="en-US" sz="1050" dirty="0"/>
                        <a:t>円</a:t>
                      </a:r>
                      <a:endParaRPr kumimoji="1" lang="en-US" altLang="ja-JP" sz="1050" dirty="0"/>
                    </a:p>
                    <a:p>
                      <a:r>
                        <a:rPr kumimoji="1" lang="en-US" altLang="ja-JP" sz="1050" dirty="0"/>
                        <a:t>10,000</a:t>
                      </a:r>
                      <a:r>
                        <a:rPr kumimoji="1" lang="ja-JP" altLang="en-US" sz="1050" dirty="0"/>
                        <a:t>個：</a:t>
                      </a:r>
                      <a:r>
                        <a:rPr kumimoji="1" lang="en-US" altLang="ja-JP" sz="1050" dirty="0"/>
                        <a:t>@40</a:t>
                      </a:r>
                      <a:r>
                        <a:rPr kumimoji="1" lang="ja-JP" altLang="en-US" sz="1050" dirty="0"/>
                        <a:t>円</a:t>
                      </a:r>
                      <a:endParaRPr kumimoji="1" lang="en-US" altLang="ja-JP" sz="1050" dirty="0"/>
                    </a:p>
                  </a:txBody>
                  <a:tcPr marL="85823" marR="85823" marT="42911" marB="42911" anchor="ctr"/>
                </a:tc>
                <a:extLst>
                  <a:ext uri="{0D108BD9-81ED-4DB2-BD59-A6C34878D82A}">
                    <a16:rowId xmlns:a16="http://schemas.microsoft.com/office/drawing/2014/main" val="765606552"/>
                  </a:ext>
                </a:extLst>
              </a:tr>
              <a:tr h="497022">
                <a:tc>
                  <a:txBody>
                    <a:bodyPr/>
                    <a:lstStyle/>
                    <a:p>
                      <a:r>
                        <a:rPr kumimoji="1" lang="ja-JP" altLang="en-US" sz="1050" dirty="0"/>
                        <a:t>納期</a:t>
                      </a:r>
                      <a:endParaRPr kumimoji="1" lang="en-US" altLang="ja-JP" sz="1050" dirty="0"/>
                    </a:p>
                    <a:p>
                      <a:r>
                        <a:rPr kumimoji="1" lang="en-US" altLang="ja-JP" sz="1050" dirty="0"/>
                        <a:t>(</a:t>
                      </a:r>
                      <a:r>
                        <a:rPr kumimoji="1" lang="ja-JP" altLang="en-US" sz="1050" dirty="0"/>
                        <a:t>～</a:t>
                      </a:r>
                      <a:r>
                        <a:rPr kumimoji="1" lang="en-US" altLang="ja-JP" sz="1050" dirty="0"/>
                        <a:t>1,000</a:t>
                      </a:r>
                      <a:r>
                        <a:rPr kumimoji="1" lang="ja-JP" altLang="en-US" sz="1050" dirty="0"/>
                        <a:t>個</a:t>
                      </a:r>
                      <a:r>
                        <a:rPr kumimoji="1" lang="en-US" altLang="ja-JP" sz="1050" dirty="0"/>
                        <a:t>)</a:t>
                      </a:r>
                      <a:endParaRPr kumimoji="1" lang="ja-JP" altLang="en-US" sz="1050" dirty="0"/>
                    </a:p>
                  </a:txBody>
                  <a:tcPr marL="85823" marR="85823" marT="42911" marB="42911" anchor="ctr"/>
                </a:tc>
                <a:tc>
                  <a:txBody>
                    <a:bodyPr/>
                    <a:lstStyle/>
                    <a:p>
                      <a:r>
                        <a:rPr kumimoji="1" lang="ja-JP" altLang="en-US" sz="1050" dirty="0"/>
                        <a:t>通常対応：</a:t>
                      </a:r>
                      <a:r>
                        <a:rPr kumimoji="1" lang="en-US" altLang="ja-JP" sz="1050" dirty="0"/>
                        <a:t>12</a:t>
                      </a:r>
                      <a:r>
                        <a:rPr kumimoji="1" lang="ja-JP" altLang="en-US" sz="1050" dirty="0"/>
                        <a:t>営業日出荷</a:t>
                      </a:r>
                      <a:endParaRPr kumimoji="1" lang="en-US" altLang="ja-JP" sz="1050" dirty="0"/>
                    </a:p>
                    <a:p>
                      <a:r>
                        <a:rPr kumimoji="1" lang="ja-JP" altLang="en-US" sz="1050" dirty="0"/>
                        <a:t>特急対応：</a:t>
                      </a:r>
                      <a:r>
                        <a:rPr kumimoji="1" lang="en-US" altLang="ja-JP" sz="1050" dirty="0"/>
                        <a:t>10</a:t>
                      </a:r>
                      <a:r>
                        <a:rPr kumimoji="1" lang="ja-JP" altLang="en-US" sz="1050" dirty="0"/>
                        <a:t>営業日出荷（有料：合計金額の</a:t>
                      </a:r>
                      <a:r>
                        <a:rPr kumimoji="1" lang="en-US" altLang="ja-JP" sz="1050" dirty="0"/>
                        <a:t>2</a:t>
                      </a:r>
                      <a:r>
                        <a:rPr kumimoji="1" lang="ja-JP" altLang="en-US" sz="1050" dirty="0"/>
                        <a:t>割増）</a:t>
                      </a:r>
                    </a:p>
                  </a:txBody>
                  <a:tcPr marL="85823" marR="85823" marT="42911" marB="42911" anchor="ctr"/>
                </a:tc>
                <a:extLst>
                  <a:ext uri="{0D108BD9-81ED-4DB2-BD59-A6C34878D82A}">
                    <a16:rowId xmlns:a16="http://schemas.microsoft.com/office/drawing/2014/main" val="665336536"/>
                  </a:ext>
                </a:extLst>
              </a:tr>
              <a:tr h="503902">
                <a:tc>
                  <a:txBody>
                    <a:bodyPr/>
                    <a:lstStyle/>
                    <a:p>
                      <a:r>
                        <a:rPr kumimoji="1" lang="ja-JP" altLang="en-US" sz="1050" dirty="0"/>
                        <a:t>素材</a:t>
                      </a:r>
                    </a:p>
                  </a:txBody>
                  <a:tcPr marL="85823" marR="85823" marT="42911" marB="42911" anchor="ctr"/>
                </a:tc>
                <a:tc>
                  <a:txBody>
                    <a:bodyPr/>
                    <a:lstStyle/>
                    <a:p>
                      <a:r>
                        <a:rPr kumimoji="1" lang="ja-JP" altLang="en-US" sz="1050" b="0" kern="1200" dirty="0">
                          <a:solidFill>
                            <a:schemeClr val="dk1"/>
                          </a:solidFill>
                          <a:effectLst/>
                        </a:rPr>
                        <a:t>・刺繍織：ポリエステル</a:t>
                      </a:r>
                    </a:p>
                    <a:p>
                      <a:r>
                        <a:rPr kumimoji="1" lang="ja-JP" altLang="en-US" sz="1050" b="0" kern="1200" dirty="0">
                          <a:solidFill>
                            <a:schemeClr val="dk1"/>
                          </a:solidFill>
                          <a:effectLst/>
                        </a:rPr>
                        <a:t>・昇華転写：ポリエステル、サテン、</a:t>
                      </a:r>
                      <a:r>
                        <a:rPr kumimoji="1" lang="en-US" altLang="ja-JP" sz="1050" b="0" kern="1200" dirty="0">
                          <a:solidFill>
                            <a:schemeClr val="dk1"/>
                          </a:solidFill>
                          <a:effectLst/>
                        </a:rPr>
                        <a:t>R-PET(</a:t>
                      </a:r>
                      <a:r>
                        <a:rPr kumimoji="1" lang="ja-JP" altLang="en-US" sz="1050" b="0" kern="1200" dirty="0">
                          <a:solidFill>
                            <a:schemeClr val="dk1"/>
                          </a:solidFill>
                          <a:effectLst/>
                        </a:rPr>
                        <a:t>リサイクル素材</a:t>
                      </a:r>
                      <a:r>
                        <a:rPr kumimoji="1" lang="en-US" altLang="ja-JP" sz="1050" b="0" kern="1200" dirty="0">
                          <a:solidFill>
                            <a:schemeClr val="dk1"/>
                          </a:solidFill>
                          <a:effectLst/>
                        </a:rPr>
                        <a:t>)</a:t>
                      </a:r>
                    </a:p>
                  </a:txBody>
                  <a:tcPr anchor="ctr"/>
                </a:tc>
                <a:extLst>
                  <a:ext uri="{0D108BD9-81ED-4DB2-BD59-A6C34878D82A}">
                    <a16:rowId xmlns:a16="http://schemas.microsoft.com/office/drawing/2014/main" val="2250431162"/>
                  </a:ext>
                </a:extLst>
              </a:tr>
              <a:tr h="503902">
                <a:tc>
                  <a:txBody>
                    <a:bodyPr/>
                    <a:lstStyle/>
                    <a:p>
                      <a:r>
                        <a:rPr kumimoji="1" lang="ja-JP" altLang="en-US" sz="1050" dirty="0"/>
                        <a:t>サイズ</a:t>
                      </a:r>
                    </a:p>
                  </a:txBody>
                  <a:tcPr marL="85823" marR="85823" marT="42911" marB="42911" anchor="ctr"/>
                </a:tc>
                <a:tc>
                  <a:txBody>
                    <a:bodyPr/>
                    <a:lstStyle/>
                    <a:p>
                      <a:r>
                        <a:rPr kumimoji="1" lang="ja-JP" altLang="en-US" sz="1050" b="0" kern="1200" dirty="0">
                          <a:solidFill>
                            <a:schemeClr val="dk1"/>
                          </a:solidFill>
                          <a:effectLst/>
                        </a:rPr>
                        <a:t>全長：</a:t>
                      </a:r>
                      <a:r>
                        <a:rPr kumimoji="1" lang="en-US" altLang="ja-JP" sz="1050" b="0" kern="1200" dirty="0">
                          <a:solidFill>
                            <a:schemeClr val="dk1"/>
                          </a:solidFill>
                          <a:effectLst/>
                        </a:rPr>
                        <a:t>350mm</a:t>
                      </a:r>
                      <a:r>
                        <a:rPr kumimoji="1" lang="ja-JP" altLang="en-US" sz="1050" b="0" kern="1200" dirty="0">
                          <a:solidFill>
                            <a:schemeClr val="dk1"/>
                          </a:solidFill>
                          <a:effectLst/>
                        </a:rPr>
                        <a:t>　</a:t>
                      </a:r>
                      <a:r>
                        <a:rPr kumimoji="1" lang="en-US" altLang="ja-JP" sz="1050" b="0" kern="1200" dirty="0">
                          <a:solidFill>
                            <a:schemeClr val="dk1"/>
                          </a:solidFill>
                          <a:effectLst/>
                        </a:rPr>
                        <a:t>※</a:t>
                      </a:r>
                      <a:r>
                        <a:rPr kumimoji="1" lang="ja-JP" altLang="en-US" sz="1050" b="0" kern="1200" dirty="0">
                          <a:solidFill>
                            <a:schemeClr val="dk1"/>
                          </a:solidFill>
                          <a:effectLst/>
                        </a:rPr>
                        <a:t>長さ調整可能なフリーサイズ</a:t>
                      </a:r>
                    </a:p>
                    <a:p>
                      <a:r>
                        <a:rPr kumimoji="1" lang="ja-JP" altLang="en-US" sz="1050" b="0" kern="1200" dirty="0">
                          <a:solidFill>
                            <a:schemeClr val="dk1"/>
                          </a:solidFill>
                          <a:effectLst/>
                        </a:rPr>
                        <a:t>幅：</a:t>
                      </a:r>
                      <a:r>
                        <a:rPr kumimoji="1" lang="en-US" altLang="ja-JP" sz="1050" b="0" kern="1200" dirty="0">
                          <a:solidFill>
                            <a:schemeClr val="dk1"/>
                          </a:solidFill>
                          <a:effectLst/>
                        </a:rPr>
                        <a:t>15mm, 20mm</a:t>
                      </a:r>
                    </a:p>
                  </a:txBody>
                  <a:tcPr anchor="ctr"/>
                </a:tc>
                <a:extLst>
                  <a:ext uri="{0D108BD9-81ED-4DB2-BD59-A6C34878D82A}">
                    <a16:rowId xmlns:a16="http://schemas.microsoft.com/office/drawing/2014/main" val="3658847236"/>
                  </a:ext>
                </a:extLst>
              </a:tr>
              <a:tr h="699866">
                <a:tc>
                  <a:txBody>
                    <a:bodyPr/>
                    <a:lstStyle/>
                    <a:p>
                      <a:r>
                        <a:rPr kumimoji="1" lang="ja-JP" altLang="en-US" sz="1050" dirty="0"/>
                        <a:t>加工方法</a:t>
                      </a:r>
                    </a:p>
                  </a:txBody>
                  <a:tcPr marL="85823" marR="85823" marT="42911" marB="42911" anchor="ctr"/>
                </a:tc>
                <a:tc>
                  <a:txBody>
                    <a:bodyPr/>
                    <a:lstStyle/>
                    <a:p>
                      <a:r>
                        <a:rPr kumimoji="1" lang="ja-JP" altLang="en-US" sz="1050" b="0" kern="1200" dirty="0">
                          <a:solidFill>
                            <a:schemeClr val="dk1"/>
                          </a:solidFill>
                          <a:effectLst/>
                        </a:rPr>
                        <a:t>・刺繍織：片面最大</a:t>
                      </a:r>
                      <a:r>
                        <a:rPr kumimoji="1" lang="en-US" altLang="ja-JP" sz="1050" b="0" kern="1200" dirty="0">
                          <a:solidFill>
                            <a:schemeClr val="dk1"/>
                          </a:solidFill>
                          <a:effectLst/>
                        </a:rPr>
                        <a:t>8</a:t>
                      </a:r>
                      <a:r>
                        <a:rPr kumimoji="1" lang="ja-JP" altLang="en-US" sz="1050" b="0" kern="1200" dirty="0">
                          <a:solidFill>
                            <a:schemeClr val="dk1"/>
                          </a:solidFill>
                          <a:effectLst/>
                        </a:rPr>
                        <a:t>色の刺繍</a:t>
                      </a:r>
                    </a:p>
                    <a:p>
                      <a:r>
                        <a:rPr kumimoji="1" lang="ja-JP" altLang="en-US" sz="1050" b="0" kern="1200" dirty="0">
                          <a:solidFill>
                            <a:schemeClr val="dk1"/>
                          </a:solidFill>
                          <a:effectLst/>
                        </a:rPr>
                        <a:t>・昇華転写（ポリエステル）：両面フルカラー印刷</a:t>
                      </a:r>
                    </a:p>
                    <a:p>
                      <a:r>
                        <a:rPr kumimoji="1" lang="ja-JP" altLang="en-US" sz="1050" b="0" kern="1200" dirty="0">
                          <a:solidFill>
                            <a:schemeClr val="dk1"/>
                          </a:solidFill>
                          <a:effectLst/>
                        </a:rPr>
                        <a:t>・昇華転写（サテン）：片面フルカラー印刷</a:t>
                      </a:r>
                      <a:endParaRPr kumimoji="1" lang="en-US" altLang="ja-JP" sz="1050" b="0" kern="1200" dirty="0">
                        <a:solidFill>
                          <a:schemeClr val="dk1"/>
                        </a:solidFill>
                        <a:effectLst/>
                      </a:endParaRPr>
                    </a:p>
                    <a:p>
                      <a:r>
                        <a:rPr kumimoji="1" lang="ja-JP" altLang="en-US" sz="1050" b="0" i="0" kern="1200" dirty="0">
                          <a:solidFill>
                            <a:schemeClr val="dk1"/>
                          </a:solidFill>
                          <a:effectLst/>
                          <a:latin typeface="+mn-lt"/>
                          <a:ea typeface="+mn-ea"/>
                          <a:cs typeface="+mn-cs"/>
                        </a:rPr>
                        <a:t>・昇華転写（</a:t>
                      </a:r>
                      <a:r>
                        <a:rPr kumimoji="1" lang="en-US" altLang="ja-JP" sz="1050" b="0" i="0" kern="1200" dirty="0">
                          <a:solidFill>
                            <a:schemeClr val="dk1"/>
                          </a:solidFill>
                          <a:effectLst/>
                          <a:latin typeface="+mn-lt"/>
                          <a:ea typeface="+mn-ea"/>
                          <a:cs typeface="+mn-cs"/>
                        </a:rPr>
                        <a:t>R-PET</a:t>
                      </a:r>
                      <a:r>
                        <a:rPr kumimoji="1" lang="ja-JP" altLang="en-US" sz="1050" b="0" i="0" kern="1200" dirty="0">
                          <a:solidFill>
                            <a:schemeClr val="dk1"/>
                          </a:solidFill>
                          <a:effectLst/>
                          <a:latin typeface="+mn-lt"/>
                          <a:ea typeface="+mn-ea"/>
                          <a:cs typeface="+mn-cs"/>
                        </a:rPr>
                        <a:t>）：両面フルカラー印刷</a:t>
                      </a:r>
                      <a:endParaRPr kumimoji="1" lang="en-US" altLang="ja-JP" sz="1050" b="0" i="0" kern="1200" dirty="0">
                        <a:solidFill>
                          <a:schemeClr val="dk1"/>
                        </a:solidFill>
                        <a:effectLst/>
                        <a:latin typeface="+mn-lt"/>
                        <a:ea typeface="+mn-ea"/>
                        <a:cs typeface="+mn-cs"/>
                      </a:endParaRPr>
                    </a:p>
                  </a:txBody>
                  <a:tcPr anchor="ctr"/>
                </a:tc>
                <a:extLst>
                  <a:ext uri="{0D108BD9-81ED-4DB2-BD59-A6C34878D82A}">
                    <a16:rowId xmlns:a16="http://schemas.microsoft.com/office/drawing/2014/main" val="1110475913"/>
                  </a:ext>
                </a:extLst>
              </a:tr>
              <a:tr h="503902">
                <a:tc>
                  <a:txBody>
                    <a:bodyPr/>
                    <a:lstStyle/>
                    <a:p>
                      <a:r>
                        <a:rPr kumimoji="1" lang="ja-JP" altLang="en-US" sz="1050" dirty="0"/>
                        <a:t>試作品での校正</a:t>
                      </a:r>
                    </a:p>
                  </a:txBody>
                  <a:tcPr marL="85823" marR="85823" marT="42911" marB="42911" anchor="ctr"/>
                </a:tc>
                <a:tc>
                  <a:txBody>
                    <a:bodyPr/>
                    <a:lstStyle/>
                    <a:p>
                      <a:r>
                        <a:rPr kumimoji="1" lang="ja-JP" altLang="en-US" sz="1050" dirty="0"/>
                        <a:t>写真による現物校正：</a:t>
                      </a:r>
                      <a:r>
                        <a:rPr kumimoji="1" lang="en-US" altLang="ja-JP" sz="1050" dirty="0"/>
                        <a:t>8,000</a:t>
                      </a:r>
                      <a:r>
                        <a:rPr kumimoji="1" lang="ja-JP" altLang="en-US" sz="1050" dirty="0"/>
                        <a:t>円　  </a:t>
                      </a:r>
                      <a:r>
                        <a:rPr kumimoji="1" lang="en-US" altLang="ja-JP" sz="1050" dirty="0"/>
                        <a:t>4</a:t>
                      </a:r>
                      <a:r>
                        <a:rPr kumimoji="1" lang="ja-JP" altLang="en-US" sz="1050" dirty="0"/>
                        <a:t>営業日でメールにて送付</a:t>
                      </a:r>
                    </a:p>
                    <a:p>
                      <a:r>
                        <a:rPr kumimoji="1" lang="ja-JP" altLang="en-US" sz="1050" dirty="0"/>
                        <a:t>郵便による現物校正：</a:t>
                      </a:r>
                      <a:r>
                        <a:rPr kumimoji="1" lang="en-US" altLang="ja-JP" sz="1050" dirty="0"/>
                        <a:t>10,000</a:t>
                      </a:r>
                      <a:r>
                        <a:rPr kumimoji="1" lang="ja-JP" altLang="en-US" sz="1050" dirty="0"/>
                        <a:t>円　</a:t>
                      </a:r>
                      <a:r>
                        <a:rPr kumimoji="1" lang="en-US" altLang="ja-JP" sz="1050" dirty="0"/>
                        <a:t>8</a:t>
                      </a:r>
                      <a:r>
                        <a:rPr kumimoji="1" lang="ja-JP" altLang="en-US" sz="1050" dirty="0"/>
                        <a:t>営業日で都内から出荷</a:t>
                      </a:r>
                    </a:p>
                  </a:txBody>
                  <a:tcPr anchor="ctr"/>
                </a:tc>
                <a:extLst>
                  <a:ext uri="{0D108BD9-81ED-4DB2-BD59-A6C34878D82A}">
                    <a16:rowId xmlns:a16="http://schemas.microsoft.com/office/drawing/2014/main" val="2592231442"/>
                  </a:ext>
                </a:extLst>
              </a:tr>
              <a:tr h="503902">
                <a:tc>
                  <a:txBody>
                    <a:bodyPr/>
                    <a:lstStyle/>
                    <a:p>
                      <a:r>
                        <a:rPr kumimoji="1" lang="ja-JP" altLang="en-US" sz="1050" dirty="0"/>
                        <a:t>包装</a:t>
                      </a:r>
                    </a:p>
                  </a:txBody>
                  <a:tcPr marL="85823" marR="85823" marT="42911" marB="42911" anchor="ctr"/>
                </a:tc>
                <a:tc>
                  <a:txBody>
                    <a:bodyPr/>
                    <a:lstStyle/>
                    <a:p>
                      <a:r>
                        <a:rPr kumimoji="1" lang="ja-JP" altLang="en-US" sz="1050" b="0" kern="1200" dirty="0">
                          <a:solidFill>
                            <a:schemeClr val="dk1"/>
                          </a:solidFill>
                          <a:effectLst/>
                        </a:rPr>
                        <a:t>まとめ包装</a:t>
                      </a:r>
                      <a:br>
                        <a:rPr lang="ja-JP" altLang="en-US" sz="1050" dirty="0"/>
                      </a:br>
                      <a:r>
                        <a:rPr kumimoji="1" lang="en-US" altLang="ja-JP" sz="1050" b="0" kern="1200" dirty="0">
                          <a:solidFill>
                            <a:schemeClr val="dk1"/>
                          </a:solidFill>
                          <a:effectLst/>
                        </a:rPr>
                        <a:t>※</a:t>
                      </a:r>
                      <a:r>
                        <a:rPr kumimoji="1" lang="ja-JP" altLang="en-US" sz="1050" b="0" kern="1200" dirty="0">
                          <a:solidFill>
                            <a:schemeClr val="dk1"/>
                          </a:solidFill>
                          <a:effectLst/>
                        </a:rPr>
                        <a:t>個別包装：有料オプション</a:t>
                      </a:r>
                      <a:r>
                        <a:rPr kumimoji="1" lang="en-US" altLang="ja-JP" sz="1050" b="0" kern="1200" dirty="0">
                          <a:solidFill>
                            <a:schemeClr val="dk1"/>
                          </a:solidFill>
                          <a:effectLst/>
                        </a:rPr>
                        <a:t>(@5</a:t>
                      </a:r>
                      <a:r>
                        <a:rPr kumimoji="1" lang="ja-JP" altLang="en-US" sz="1050" b="0" kern="1200" dirty="0">
                          <a:solidFill>
                            <a:schemeClr val="dk1"/>
                          </a:solidFill>
                          <a:effectLst/>
                        </a:rPr>
                        <a:t>円</a:t>
                      </a:r>
                      <a:r>
                        <a:rPr kumimoji="1" lang="en-US" altLang="ja-JP" sz="1050" b="0" kern="1200" dirty="0">
                          <a:solidFill>
                            <a:schemeClr val="dk1"/>
                          </a:solidFill>
                          <a:effectLst/>
                        </a:rPr>
                        <a:t>)</a:t>
                      </a:r>
                      <a:endParaRPr kumimoji="1" lang="ja-JP" altLang="en-US" sz="1050" dirty="0"/>
                    </a:p>
                  </a:txBody>
                  <a:tcPr anchor="ctr"/>
                </a:tc>
                <a:extLst>
                  <a:ext uri="{0D108BD9-81ED-4DB2-BD59-A6C34878D82A}">
                    <a16:rowId xmlns:a16="http://schemas.microsoft.com/office/drawing/2014/main" val="2389294511"/>
                  </a:ext>
                </a:extLst>
              </a:tr>
              <a:tr h="382592">
                <a:tc>
                  <a:txBody>
                    <a:bodyPr/>
                    <a:lstStyle/>
                    <a:p>
                      <a:r>
                        <a:rPr kumimoji="1" lang="ja-JP" altLang="en-US" sz="1050" dirty="0"/>
                        <a:t>最小制作個数</a:t>
                      </a:r>
                    </a:p>
                  </a:txBody>
                  <a:tcPr marL="85823" marR="85823" marT="42911" marB="42911" anchor="ctr"/>
                </a:tc>
                <a:tc>
                  <a:txBody>
                    <a:bodyPr/>
                    <a:lstStyle/>
                    <a:p>
                      <a:pPr algn="l" fontAlgn="ctr"/>
                      <a:r>
                        <a:rPr lang="en-US" altLang="ja-JP" sz="1050" dirty="0">
                          <a:effectLst/>
                        </a:rPr>
                        <a:t>50</a:t>
                      </a:r>
                      <a:r>
                        <a:rPr lang="ja-JP" altLang="en-US" sz="1050" dirty="0">
                          <a:effectLst/>
                        </a:rPr>
                        <a:t>個</a:t>
                      </a:r>
                    </a:p>
                  </a:txBody>
                  <a:tcPr marL="101600" marR="101600" marT="76200" marB="76200" anchor="ctr"/>
                </a:tc>
                <a:extLst>
                  <a:ext uri="{0D108BD9-81ED-4DB2-BD59-A6C34878D82A}">
                    <a16:rowId xmlns:a16="http://schemas.microsoft.com/office/drawing/2014/main" val="1876375669"/>
                  </a:ext>
                </a:extLst>
              </a:tr>
            </a:tbl>
          </a:graphicData>
        </a:graphic>
      </p:graphicFrame>
      <p:sp>
        <p:nvSpPr>
          <p:cNvPr id="22" name="タイトル 21">
            <a:extLst>
              <a:ext uri="{FF2B5EF4-FFF2-40B4-BE49-F238E27FC236}">
                <a16:creationId xmlns:a16="http://schemas.microsoft.com/office/drawing/2014/main" id="{350D4EDD-658C-48AC-AB2D-4906BCF03C52}"/>
              </a:ext>
            </a:extLst>
          </p:cNvPr>
          <p:cNvSpPr>
            <a:spLocks noGrp="1"/>
          </p:cNvSpPr>
          <p:nvPr>
            <p:ph type="title"/>
          </p:nvPr>
        </p:nvSpPr>
        <p:spPr>
          <a:xfrm>
            <a:off x="413331" y="341962"/>
            <a:ext cx="7094668" cy="673601"/>
          </a:xfrm>
        </p:spPr>
        <p:txBody>
          <a:bodyPr>
            <a:normAutofit/>
          </a:bodyPr>
          <a:lstStyle/>
          <a:p>
            <a:r>
              <a:rPr kumimoji="1" lang="ja-JP" altLang="en-US" sz="3200" dirty="0"/>
              <a:t>布製リストバンド</a:t>
            </a:r>
            <a:endParaRPr lang="ja-JP" altLang="en-US" sz="3200" dirty="0"/>
          </a:p>
        </p:txBody>
      </p:sp>
      <p:sp>
        <p:nvSpPr>
          <p:cNvPr id="10" name="テキスト ボックス 9">
            <a:extLst>
              <a:ext uri="{FF2B5EF4-FFF2-40B4-BE49-F238E27FC236}">
                <a16:creationId xmlns:a16="http://schemas.microsoft.com/office/drawing/2014/main" id="{AB739A14-E8B4-44E0-8FF9-D295DCFD3882}"/>
              </a:ext>
            </a:extLst>
          </p:cNvPr>
          <p:cNvSpPr txBox="1"/>
          <p:nvPr/>
        </p:nvSpPr>
        <p:spPr>
          <a:xfrm>
            <a:off x="693890" y="2683863"/>
            <a:ext cx="623939" cy="253916"/>
          </a:xfrm>
          <a:prstGeom prst="rect">
            <a:avLst/>
          </a:prstGeom>
          <a:solidFill>
            <a:schemeClr val="bg1"/>
          </a:solidFill>
          <a:ln>
            <a:noFill/>
          </a:ln>
        </p:spPr>
        <p:txBody>
          <a:bodyPr wrap="square" rtlCol="0">
            <a:spAutoFit/>
          </a:bodyPr>
          <a:lstStyle/>
          <a:p>
            <a:r>
              <a:rPr kumimoji="1" lang="ja-JP" altLang="en-US" sz="1050" dirty="0"/>
              <a:t>刺繍織</a:t>
            </a:r>
          </a:p>
        </p:txBody>
      </p:sp>
      <p:sp>
        <p:nvSpPr>
          <p:cNvPr id="27" name="テキスト ボックス 26">
            <a:extLst>
              <a:ext uri="{FF2B5EF4-FFF2-40B4-BE49-F238E27FC236}">
                <a16:creationId xmlns:a16="http://schemas.microsoft.com/office/drawing/2014/main" id="{30DE9700-5FC2-4857-A828-072526247331}"/>
              </a:ext>
            </a:extLst>
          </p:cNvPr>
          <p:cNvSpPr txBox="1"/>
          <p:nvPr/>
        </p:nvSpPr>
        <p:spPr>
          <a:xfrm>
            <a:off x="2857398" y="3240548"/>
            <a:ext cx="2068083" cy="253916"/>
          </a:xfrm>
          <a:prstGeom prst="rect">
            <a:avLst/>
          </a:prstGeom>
          <a:solidFill>
            <a:schemeClr val="bg1"/>
          </a:solidFill>
          <a:ln>
            <a:noFill/>
          </a:ln>
        </p:spPr>
        <p:txBody>
          <a:bodyPr wrap="square" rtlCol="0">
            <a:spAutoFit/>
          </a:bodyPr>
          <a:lstStyle/>
          <a:p>
            <a:r>
              <a:rPr kumimoji="1" lang="ja-JP" altLang="en-US" sz="1050" dirty="0">
                <a:solidFill>
                  <a:schemeClr val="accent6">
                    <a:lumMod val="75000"/>
                  </a:schemeClr>
                </a:solidFill>
              </a:rPr>
              <a:t>昇華転写（ポリエステル生地）</a:t>
            </a:r>
            <a:endParaRPr kumimoji="1" lang="en-US" altLang="ja-JP" sz="1050" dirty="0">
              <a:solidFill>
                <a:schemeClr val="accent6">
                  <a:lumMod val="75000"/>
                </a:schemeClr>
              </a:solidFill>
            </a:endParaRPr>
          </a:p>
        </p:txBody>
      </p:sp>
      <p:grpSp>
        <p:nvGrpSpPr>
          <p:cNvPr id="48" name="グループ化 47">
            <a:extLst>
              <a:ext uri="{FF2B5EF4-FFF2-40B4-BE49-F238E27FC236}">
                <a16:creationId xmlns:a16="http://schemas.microsoft.com/office/drawing/2014/main" id="{303548F2-A70D-48CF-B269-A0FDB64AAD9D}"/>
              </a:ext>
            </a:extLst>
          </p:cNvPr>
          <p:cNvGrpSpPr/>
          <p:nvPr/>
        </p:nvGrpSpPr>
        <p:grpSpPr>
          <a:xfrm>
            <a:off x="648485" y="4330148"/>
            <a:ext cx="4855007" cy="1909154"/>
            <a:chOff x="537067" y="4639022"/>
            <a:chExt cx="4855007" cy="1909154"/>
          </a:xfrm>
        </p:grpSpPr>
        <p:sp>
          <p:nvSpPr>
            <p:cNvPr id="16" name="フリーフォーム: 図形 15">
              <a:extLst>
                <a:ext uri="{FF2B5EF4-FFF2-40B4-BE49-F238E27FC236}">
                  <a16:creationId xmlns:a16="http://schemas.microsoft.com/office/drawing/2014/main" id="{3C811241-CC2B-4CFF-9AA4-457C930EC0BE}"/>
                </a:ext>
              </a:extLst>
            </p:cNvPr>
            <p:cNvSpPr/>
            <p:nvPr/>
          </p:nvSpPr>
          <p:spPr>
            <a:xfrm>
              <a:off x="537067" y="5737269"/>
              <a:ext cx="1301309" cy="810907"/>
            </a:xfrm>
            <a:custGeom>
              <a:avLst/>
              <a:gdLst>
                <a:gd name="connsiteX0" fmla="*/ 0 w 2105112"/>
                <a:gd name="connsiteY0" fmla="*/ 126307 h 1263067"/>
                <a:gd name="connsiteX1" fmla="*/ 126307 w 2105112"/>
                <a:gd name="connsiteY1" fmla="*/ 0 h 1263067"/>
                <a:gd name="connsiteX2" fmla="*/ 1978805 w 2105112"/>
                <a:gd name="connsiteY2" fmla="*/ 0 h 1263067"/>
                <a:gd name="connsiteX3" fmla="*/ 2105112 w 2105112"/>
                <a:gd name="connsiteY3" fmla="*/ 126307 h 1263067"/>
                <a:gd name="connsiteX4" fmla="*/ 2105112 w 2105112"/>
                <a:gd name="connsiteY4" fmla="*/ 1136760 h 1263067"/>
                <a:gd name="connsiteX5" fmla="*/ 1978805 w 2105112"/>
                <a:gd name="connsiteY5" fmla="*/ 1263067 h 1263067"/>
                <a:gd name="connsiteX6" fmla="*/ 126307 w 2105112"/>
                <a:gd name="connsiteY6" fmla="*/ 1263067 h 1263067"/>
                <a:gd name="connsiteX7" fmla="*/ 0 w 2105112"/>
                <a:gd name="connsiteY7" fmla="*/ 1136760 h 1263067"/>
                <a:gd name="connsiteX8" fmla="*/ 0 w 2105112"/>
                <a:gd name="connsiteY8" fmla="*/ 126307 h 1263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5112" h="1263067">
                  <a:moveTo>
                    <a:pt x="0" y="126307"/>
                  </a:moveTo>
                  <a:cubicBezTo>
                    <a:pt x="0" y="56550"/>
                    <a:pt x="56550" y="0"/>
                    <a:pt x="126307" y="0"/>
                  </a:cubicBezTo>
                  <a:lnTo>
                    <a:pt x="1978805" y="0"/>
                  </a:lnTo>
                  <a:cubicBezTo>
                    <a:pt x="2048562" y="0"/>
                    <a:pt x="2105112" y="56550"/>
                    <a:pt x="2105112" y="126307"/>
                  </a:cubicBezTo>
                  <a:lnTo>
                    <a:pt x="2105112" y="1136760"/>
                  </a:lnTo>
                  <a:cubicBezTo>
                    <a:pt x="2105112" y="1206517"/>
                    <a:pt x="2048562" y="1263067"/>
                    <a:pt x="1978805" y="1263067"/>
                  </a:cubicBezTo>
                  <a:lnTo>
                    <a:pt x="126307" y="1263067"/>
                  </a:lnTo>
                  <a:cubicBezTo>
                    <a:pt x="56550" y="1263067"/>
                    <a:pt x="0" y="1206517"/>
                    <a:pt x="0" y="1136760"/>
                  </a:cubicBezTo>
                  <a:lnTo>
                    <a:pt x="0" y="126307"/>
                  </a:lnTo>
                  <a:close/>
                </a:path>
              </a:pathLst>
            </a:custGeom>
            <a:solidFill>
              <a:schemeClr val="accent5"/>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9384" tIns="109384" rIns="109384" bIns="109384" numCol="1" spcCol="1270" anchor="ctr" anchorCtr="0">
              <a:noAutofit/>
            </a:bodyPr>
            <a:lstStyle/>
            <a:p>
              <a:pPr marL="0" lvl="0" indent="0" algn="ctr" defTabSz="844550">
                <a:lnSpc>
                  <a:spcPct val="90000"/>
                </a:lnSpc>
                <a:spcBef>
                  <a:spcPct val="0"/>
                </a:spcBef>
                <a:spcAft>
                  <a:spcPct val="35000"/>
                </a:spcAft>
                <a:buNone/>
              </a:pPr>
              <a:r>
                <a:rPr lang="ja-JP" altLang="en-US" sz="1400" b="1" dirty="0"/>
                <a:t>選べる</a:t>
              </a:r>
              <a:endParaRPr lang="en-US" altLang="ja-JP" sz="1400" b="1" dirty="0"/>
            </a:p>
            <a:p>
              <a:pPr marL="0" lvl="0" indent="0" algn="ctr" defTabSz="844550">
                <a:lnSpc>
                  <a:spcPct val="90000"/>
                </a:lnSpc>
                <a:spcBef>
                  <a:spcPct val="0"/>
                </a:spcBef>
                <a:spcAft>
                  <a:spcPct val="35000"/>
                </a:spcAft>
                <a:buNone/>
              </a:pPr>
              <a:r>
                <a:rPr lang="ja-JP" altLang="en-US" sz="1400" b="1" dirty="0"/>
                <a:t>無料パーツ</a:t>
              </a:r>
              <a:endParaRPr lang="en-US" altLang="ja-JP" sz="1400" b="1" dirty="0"/>
            </a:p>
          </p:txBody>
        </p:sp>
        <p:grpSp>
          <p:nvGrpSpPr>
            <p:cNvPr id="47" name="グループ化 46">
              <a:extLst>
                <a:ext uri="{FF2B5EF4-FFF2-40B4-BE49-F238E27FC236}">
                  <a16:creationId xmlns:a16="http://schemas.microsoft.com/office/drawing/2014/main" id="{A7A39986-FACF-423C-A1F0-FF83ABE5A4EA}"/>
                </a:ext>
              </a:extLst>
            </p:cNvPr>
            <p:cNvGrpSpPr/>
            <p:nvPr/>
          </p:nvGrpSpPr>
          <p:grpSpPr>
            <a:xfrm>
              <a:off x="537068" y="4639022"/>
              <a:ext cx="4855006" cy="913284"/>
              <a:chOff x="537068" y="4639022"/>
              <a:chExt cx="4855006" cy="913284"/>
            </a:xfrm>
          </p:grpSpPr>
          <p:sp>
            <p:nvSpPr>
              <p:cNvPr id="13" name="フリーフォーム: 図形 12">
                <a:extLst>
                  <a:ext uri="{FF2B5EF4-FFF2-40B4-BE49-F238E27FC236}">
                    <a16:creationId xmlns:a16="http://schemas.microsoft.com/office/drawing/2014/main" id="{736E0C6B-91E6-4300-BA3D-4288CB3D3C17}"/>
                  </a:ext>
                </a:extLst>
              </p:cNvPr>
              <p:cNvSpPr/>
              <p:nvPr/>
            </p:nvSpPr>
            <p:spPr>
              <a:xfrm>
                <a:off x="537068" y="4639022"/>
                <a:ext cx="1301309" cy="810907"/>
              </a:xfrm>
              <a:custGeom>
                <a:avLst/>
                <a:gdLst>
                  <a:gd name="connsiteX0" fmla="*/ 0 w 2105112"/>
                  <a:gd name="connsiteY0" fmla="*/ 126307 h 1263067"/>
                  <a:gd name="connsiteX1" fmla="*/ 126307 w 2105112"/>
                  <a:gd name="connsiteY1" fmla="*/ 0 h 1263067"/>
                  <a:gd name="connsiteX2" fmla="*/ 1978805 w 2105112"/>
                  <a:gd name="connsiteY2" fmla="*/ 0 h 1263067"/>
                  <a:gd name="connsiteX3" fmla="*/ 2105112 w 2105112"/>
                  <a:gd name="connsiteY3" fmla="*/ 126307 h 1263067"/>
                  <a:gd name="connsiteX4" fmla="*/ 2105112 w 2105112"/>
                  <a:gd name="connsiteY4" fmla="*/ 1136760 h 1263067"/>
                  <a:gd name="connsiteX5" fmla="*/ 1978805 w 2105112"/>
                  <a:gd name="connsiteY5" fmla="*/ 1263067 h 1263067"/>
                  <a:gd name="connsiteX6" fmla="*/ 126307 w 2105112"/>
                  <a:gd name="connsiteY6" fmla="*/ 1263067 h 1263067"/>
                  <a:gd name="connsiteX7" fmla="*/ 0 w 2105112"/>
                  <a:gd name="connsiteY7" fmla="*/ 1136760 h 1263067"/>
                  <a:gd name="connsiteX8" fmla="*/ 0 w 2105112"/>
                  <a:gd name="connsiteY8" fmla="*/ 126307 h 1263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5112" h="1263067">
                    <a:moveTo>
                      <a:pt x="0" y="126307"/>
                    </a:moveTo>
                    <a:cubicBezTo>
                      <a:pt x="0" y="56550"/>
                      <a:pt x="56550" y="0"/>
                      <a:pt x="126307" y="0"/>
                    </a:cubicBezTo>
                    <a:lnTo>
                      <a:pt x="1978805" y="0"/>
                    </a:lnTo>
                    <a:cubicBezTo>
                      <a:pt x="2048562" y="0"/>
                      <a:pt x="2105112" y="56550"/>
                      <a:pt x="2105112" y="126307"/>
                    </a:cubicBezTo>
                    <a:lnTo>
                      <a:pt x="2105112" y="1136760"/>
                    </a:lnTo>
                    <a:cubicBezTo>
                      <a:pt x="2105112" y="1206517"/>
                      <a:pt x="2048562" y="1263067"/>
                      <a:pt x="1978805" y="1263067"/>
                    </a:cubicBezTo>
                    <a:lnTo>
                      <a:pt x="126307" y="1263067"/>
                    </a:lnTo>
                    <a:cubicBezTo>
                      <a:pt x="56550" y="1263067"/>
                      <a:pt x="0" y="1206517"/>
                      <a:pt x="0" y="1136760"/>
                    </a:cubicBezTo>
                    <a:lnTo>
                      <a:pt x="0" y="126307"/>
                    </a:lnTo>
                    <a:close/>
                  </a:path>
                </a:pathLst>
              </a:custGeom>
              <a:solidFill>
                <a:schemeClr val="accent5"/>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9384" tIns="109384" rIns="109384" bIns="109384" numCol="1" spcCol="1270" anchor="ctr" anchorCtr="0">
                <a:noAutofit/>
              </a:bodyPr>
              <a:lstStyle/>
              <a:p>
                <a:pPr marL="0" lvl="0" indent="0" algn="ctr" defTabSz="844550">
                  <a:lnSpc>
                    <a:spcPct val="90000"/>
                  </a:lnSpc>
                  <a:spcBef>
                    <a:spcPct val="0"/>
                  </a:spcBef>
                  <a:spcAft>
                    <a:spcPct val="35000"/>
                  </a:spcAft>
                  <a:buNone/>
                </a:pPr>
                <a:r>
                  <a:rPr lang="en-US" altLang="ja-JP" sz="1400" b="1" dirty="0"/>
                  <a:t>4</a:t>
                </a:r>
                <a:r>
                  <a:rPr kumimoji="1" lang="ja-JP" altLang="en-US" sz="1400" b="1" kern="1200" dirty="0"/>
                  <a:t>種類から</a:t>
                </a:r>
                <a:endParaRPr kumimoji="1" lang="en-US" altLang="ja-JP" sz="1400" b="1" kern="1200" dirty="0"/>
              </a:p>
              <a:p>
                <a:pPr marL="0" lvl="0" indent="0" algn="ctr" defTabSz="844550">
                  <a:lnSpc>
                    <a:spcPct val="90000"/>
                  </a:lnSpc>
                  <a:spcBef>
                    <a:spcPct val="0"/>
                  </a:spcBef>
                  <a:spcAft>
                    <a:spcPct val="35000"/>
                  </a:spcAft>
                  <a:buNone/>
                </a:pPr>
                <a:r>
                  <a:rPr lang="ja-JP" altLang="en-US" sz="1400" b="1" dirty="0"/>
                  <a:t>選択</a:t>
                </a:r>
                <a:endParaRPr kumimoji="1" lang="ja-JP" altLang="en-US" sz="1400" b="1" kern="1200" dirty="0"/>
              </a:p>
            </p:txBody>
          </p:sp>
          <p:sp>
            <p:nvSpPr>
              <p:cNvPr id="44" name="テキスト ボックス 43">
                <a:extLst>
                  <a:ext uri="{FF2B5EF4-FFF2-40B4-BE49-F238E27FC236}">
                    <a16:creationId xmlns:a16="http://schemas.microsoft.com/office/drawing/2014/main" id="{52639B37-893A-4959-987C-9B4DB8214A70}"/>
                  </a:ext>
                </a:extLst>
              </p:cNvPr>
              <p:cNvSpPr txBox="1"/>
              <p:nvPr/>
            </p:nvSpPr>
            <p:spPr>
              <a:xfrm>
                <a:off x="1838376" y="4721309"/>
                <a:ext cx="3553698" cy="830997"/>
              </a:xfrm>
              <a:prstGeom prst="rect">
                <a:avLst/>
              </a:prstGeom>
              <a:noFill/>
            </p:spPr>
            <p:txBody>
              <a:bodyPr wrap="square" rtlCol="0">
                <a:spAutoFit/>
              </a:bodyPr>
              <a:lstStyle/>
              <a:p>
                <a:r>
                  <a:rPr kumimoji="1" lang="ja-JP" altLang="en-US" sz="1200" dirty="0"/>
                  <a:t>ミサンガのような刺繍織、両面フルカラー印刷の昇華転写（ポリエステル）、解像度が高い片面フルカラー印刷の昇華転写（サテン）、リサイクル素材の</a:t>
                </a:r>
                <a:r>
                  <a:rPr kumimoji="1" lang="en-US" altLang="ja-JP" sz="1200" dirty="0"/>
                  <a:t>R-PET</a:t>
                </a:r>
                <a:r>
                  <a:rPr kumimoji="1" lang="ja-JP" altLang="en-US" sz="1200" dirty="0"/>
                  <a:t>昇華転写から選択可能。</a:t>
                </a:r>
              </a:p>
            </p:txBody>
          </p:sp>
        </p:grpSp>
        <p:sp>
          <p:nvSpPr>
            <p:cNvPr id="46" name="テキスト ボックス 45">
              <a:extLst>
                <a:ext uri="{FF2B5EF4-FFF2-40B4-BE49-F238E27FC236}">
                  <a16:creationId xmlns:a16="http://schemas.microsoft.com/office/drawing/2014/main" id="{4E90372D-F216-46E6-9A06-540136B1D522}"/>
                </a:ext>
              </a:extLst>
            </p:cNvPr>
            <p:cNvSpPr txBox="1"/>
            <p:nvPr/>
          </p:nvSpPr>
          <p:spPr>
            <a:xfrm>
              <a:off x="1838376" y="5911890"/>
              <a:ext cx="3553698" cy="461665"/>
            </a:xfrm>
            <a:prstGeom prst="rect">
              <a:avLst/>
            </a:prstGeom>
            <a:noFill/>
          </p:spPr>
          <p:txBody>
            <a:bodyPr wrap="square" rtlCol="0">
              <a:spAutoFit/>
            </a:bodyPr>
            <a:lstStyle/>
            <a:p>
              <a:r>
                <a:rPr kumimoji="1" lang="ja-JP" altLang="en-US" sz="1200" dirty="0"/>
                <a:t>無料パーツは、取り外し可能な「アジャスター」と、装着後に外せない仕様の「ロック」から選択</a:t>
              </a:r>
              <a:endParaRPr kumimoji="1" lang="en-US" altLang="ja-JP" sz="1200" dirty="0"/>
            </a:p>
          </p:txBody>
        </p:sp>
      </p:grpSp>
      <p:sp>
        <p:nvSpPr>
          <p:cNvPr id="4" name="テキスト ボックス 3">
            <a:extLst>
              <a:ext uri="{FF2B5EF4-FFF2-40B4-BE49-F238E27FC236}">
                <a16:creationId xmlns:a16="http://schemas.microsoft.com/office/drawing/2014/main" id="{DFEC7E00-AE2C-46E5-9EA1-17D02C338A9F}"/>
              </a:ext>
            </a:extLst>
          </p:cNvPr>
          <p:cNvSpPr txBox="1"/>
          <p:nvPr/>
        </p:nvSpPr>
        <p:spPr>
          <a:xfrm>
            <a:off x="1169899" y="3093347"/>
            <a:ext cx="1659061" cy="253916"/>
          </a:xfrm>
          <a:prstGeom prst="rect">
            <a:avLst/>
          </a:prstGeom>
          <a:solidFill>
            <a:schemeClr val="bg1"/>
          </a:solidFill>
          <a:ln>
            <a:noFill/>
          </a:ln>
        </p:spPr>
        <p:txBody>
          <a:bodyPr wrap="square" rtlCol="0">
            <a:spAutoFit/>
          </a:bodyPr>
          <a:lstStyle/>
          <a:p>
            <a:r>
              <a:rPr kumimoji="1" lang="ja-JP" altLang="en-US" sz="1050" dirty="0">
                <a:solidFill>
                  <a:schemeClr val="accent5">
                    <a:lumMod val="75000"/>
                  </a:schemeClr>
                </a:solidFill>
              </a:rPr>
              <a:t>昇華転写（サテン生地）</a:t>
            </a:r>
            <a:endParaRPr kumimoji="1" lang="en-US" altLang="ja-JP" sz="1050" dirty="0">
              <a:solidFill>
                <a:schemeClr val="accent5">
                  <a:lumMod val="75000"/>
                </a:schemeClr>
              </a:solidFill>
            </a:endParaRPr>
          </a:p>
        </p:txBody>
      </p:sp>
      <p:sp>
        <p:nvSpPr>
          <p:cNvPr id="12" name="テキスト ボックス 11">
            <a:extLst>
              <a:ext uri="{FF2B5EF4-FFF2-40B4-BE49-F238E27FC236}">
                <a16:creationId xmlns:a16="http://schemas.microsoft.com/office/drawing/2014/main" id="{DBA8DF06-4ADA-4EE9-A0CD-6282FDE9BC3D}"/>
              </a:ext>
            </a:extLst>
          </p:cNvPr>
          <p:cNvSpPr txBox="1"/>
          <p:nvPr/>
        </p:nvSpPr>
        <p:spPr>
          <a:xfrm>
            <a:off x="2965411" y="1771399"/>
            <a:ext cx="911395" cy="253916"/>
          </a:xfrm>
          <a:prstGeom prst="rect">
            <a:avLst/>
          </a:prstGeom>
          <a:solidFill>
            <a:schemeClr val="bg1"/>
          </a:solidFill>
        </p:spPr>
        <p:txBody>
          <a:bodyPr wrap="square" rtlCol="0">
            <a:spAutoFit/>
          </a:bodyPr>
          <a:lstStyle/>
          <a:p>
            <a:r>
              <a:rPr kumimoji="1" lang="ja-JP" altLang="en-US" sz="1050" dirty="0">
                <a:solidFill>
                  <a:schemeClr val="accent5">
                    <a:lumMod val="75000"/>
                  </a:schemeClr>
                </a:solidFill>
              </a:rPr>
              <a:t>裏面は白色</a:t>
            </a:r>
            <a:endParaRPr kumimoji="1" lang="en-US" altLang="ja-JP" sz="1050" dirty="0">
              <a:solidFill>
                <a:schemeClr val="accent5">
                  <a:lumMod val="75000"/>
                </a:schemeClr>
              </a:solidFill>
            </a:endParaRPr>
          </a:p>
        </p:txBody>
      </p:sp>
      <p:cxnSp>
        <p:nvCxnSpPr>
          <p:cNvPr id="19" name="直線コネクタ 18">
            <a:extLst>
              <a:ext uri="{FF2B5EF4-FFF2-40B4-BE49-F238E27FC236}">
                <a16:creationId xmlns:a16="http://schemas.microsoft.com/office/drawing/2014/main" id="{A7C15CE0-B406-44A7-9F28-E5BE43931AF4}"/>
              </a:ext>
            </a:extLst>
          </p:cNvPr>
          <p:cNvCxnSpPr>
            <a:cxnSpLocks/>
          </p:cNvCxnSpPr>
          <p:nvPr/>
        </p:nvCxnSpPr>
        <p:spPr>
          <a:xfrm flipH="1">
            <a:off x="2619515" y="1990348"/>
            <a:ext cx="548659" cy="518398"/>
          </a:xfrm>
          <a:prstGeom prst="line">
            <a:avLst/>
          </a:prstGeom>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3A731F21-2E22-4C1E-BD79-49D130FD3A32}"/>
              </a:ext>
            </a:extLst>
          </p:cNvPr>
          <p:cNvSpPr txBox="1"/>
          <p:nvPr/>
        </p:nvSpPr>
        <p:spPr>
          <a:xfrm>
            <a:off x="4222324" y="2080735"/>
            <a:ext cx="1155541" cy="253916"/>
          </a:xfrm>
          <a:prstGeom prst="rect">
            <a:avLst/>
          </a:prstGeom>
          <a:solidFill>
            <a:schemeClr val="bg1"/>
          </a:solidFill>
        </p:spPr>
        <p:txBody>
          <a:bodyPr wrap="square" rtlCol="0">
            <a:spAutoFit/>
          </a:bodyPr>
          <a:lstStyle/>
          <a:p>
            <a:r>
              <a:rPr lang="ja-JP" altLang="en-US" sz="1050" dirty="0">
                <a:solidFill>
                  <a:schemeClr val="accent6">
                    <a:lumMod val="75000"/>
                  </a:schemeClr>
                </a:solidFill>
              </a:rPr>
              <a:t>裏面印刷が可能</a:t>
            </a:r>
            <a:endParaRPr kumimoji="1" lang="en-US" altLang="ja-JP" sz="1050" dirty="0">
              <a:solidFill>
                <a:schemeClr val="accent6">
                  <a:lumMod val="75000"/>
                </a:schemeClr>
              </a:solidFill>
            </a:endParaRPr>
          </a:p>
        </p:txBody>
      </p:sp>
      <p:cxnSp>
        <p:nvCxnSpPr>
          <p:cNvPr id="26" name="直線コネクタ 25">
            <a:extLst>
              <a:ext uri="{FF2B5EF4-FFF2-40B4-BE49-F238E27FC236}">
                <a16:creationId xmlns:a16="http://schemas.microsoft.com/office/drawing/2014/main" id="{EE5FF204-71E7-4975-8B69-616B7F1A3440}"/>
              </a:ext>
            </a:extLst>
          </p:cNvPr>
          <p:cNvCxnSpPr>
            <a:cxnSpLocks/>
          </p:cNvCxnSpPr>
          <p:nvPr/>
        </p:nvCxnSpPr>
        <p:spPr>
          <a:xfrm flipH="1">
            <a:off x="3846601" y="2287414"/>
            <a:ext cx="678427" cy="279715"/>
          </a:xfrm>
          <a:prstGeom prst="line">
            <a:avLst/>
          </a:prstGeom>
        </p:spPr>
        <p:style>
          <a:lnRef idx="1">
            <a:schemeClr val="accent6"/>
          </a:lnRef>
          <a:fillRef idx="0">
            <a:schemeClr val="accent6"/>
          </a:fillRef>
          <a:effectRef idx="0">
            <a:schemeClr val="accent6"/>
          </a:effectRef>
          <a:fontRef idx="minor">
            <a:schemeClr val="tx1"/>
          </a:fontRef>
        </p:style>
      </p:cxnSp>
      <p:sp>
        <p:nvSpPr>
          <p:cNvPr id="35" name="テキスト ボックス 34">
            <a:extLst>
              <a:ext uri="{FF2B5EF4-FFF2-40B4-BE49-F238E27FC236}">
                <a16:creationId xmlns:a16="http://schemas.microsoft.com/office/drawing/2014/main" id="{B26F2909-48A6-4D82-91FD-21FF89A5EAC6}"/>
              </a:ext>
            </a:extLst>
          </p:cNvPr>
          <p:cNvSpPr txBox="1"/>
          <p:nvPr/>
        </p:nvSpPr>
        <p:spPr>
          <a:xfrm>
            <a:off x="1198337" y="1554405"/>
            <a:ext cx="1659061" cy="415498"/>
          </a:xfrm>
          <a:prstGeom prst="rect">
            <a:avLst/>
          </a:prstGeom>
          <a:solidFill>
            <a:schemeClr val="bg1"/>
          </a:solidFill>
        </p:spPr>
        <p:txBody>
          <a:bodyPr wrap="square" rtlCol="0">
            <a:spAutoFit/>
          </a:bodyPr>
          <a:lstStyle/>
          <a:p>
            <a:r>
              <a:rPr kumimoji="1" lang="ja-JP" altLang="en-US" sz="1050" dirty="0"/>
              <a:t>蓄光糸や金・銀色の糸も</a:t>
            </a:r>
            <a:endParaRPr kumimoji="1" lang="en-US" altLang="ja-JP" sz="1050" dirty="0"/>
          </a:p>
          <a:p>
            <a:r>
              <a:rPr kumimoji="1" lang="ja-JP" altLang="en-US" sz="1050" dirty="0"/>
              <a:t>指定可能</a:t>
            </a:r>
            <a:endParaRPr kumimoji="1" lang="en-US" altLang="ja-JP" sz="1050" dirty="0"/>
          </a:p>
        </p:txBody>
      </p:sp>
      <p:cxnSp>
        <p:nvCxnSpPr>
          <p:cNvPr id="36" name="直線コネクタ 35">
            <a:extLst>
              <a:ext uri="{FF2B5EF4-FFF2-40B4-BE49-F238E27FC236}">
                <a16:creationId xmlns:a16="http://schemas.microsoft.com/office/drawing/2014/main" id="{8B0D1D71-187C-43A2-A8B5-19BC938EA215}"/>
              </a:ext>
            </a:extLst>
          </p:cNvPr>
          <p:cNvCxnSpPr>
            <a:cxnSpLocks/>
          </p:cNvCxnSpPr>
          <p:nvPr/>
        </p:nvCxnSpPr>
        <p:spPr>
          <a:xfrm flipH="1">
            <a:off x="1615039" y="1865867"/>
            <a:ext cx="257899" cy="538843"/>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85369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5">
            <a:extLst>
              <a:ext uri="{FF2B5EF4-FFF2-40B4-BE49-F238E27FC236}">
                <a16:creationId xmlns:a16="http://schemas.microsoft.com/office/drawing/2014/main" id="{AF7291DC-DBB8-45B8-8A4E-BB9F7451BCB7}"/>
              </a:ext>
            </a:extLst>
          </p:cNvPr>
          <p:cNvGraphicFramePr>
            <a:graphicFrameLocks noGrp="1"/>
          </p:cNvGraphicFramePr>
          <p:nvPr>
            <p:extLst>
              <p:ext uri="{D42A27DB-BD31-4B8C-83A1-F6EECF244321}">
                <p14:modId xmlns:p14="http://schemas.microsoft.com/office/powerpoint/2010/main" val="1612439490"/>
              </p:ext>
            </p:extLst>
          </p:nvPr>
        </p:nvGraphicFramePr>
        <p:xfrm>
          <a:off x="5914684" y="1510351"/>
          <a:ext cx="5760000" cy="5091481"/>
        </p:xfrm>
        <a:graphic>
          <a:graphicData uri="http://schemas.openxmlformats.org/drawingml/2006/table">
            <a:tbl>
              <a:tblPr firstCol="1">
                <a:tableStyleId>{7DF18680-E054-41AD-8BC1-D1AEF772440D}</a:tableStyleId>
              </a:tblPr>
              <a:tblGrid>
                <a:gridCol w="1678979">
                  <a:extLst>
                    <a:ext uri="{9D8B030D-6E8A-4147-A177-3AD203B41FA5}">
                      <a16:colId xmlns:a16="http://schemas.microsoft.com/office/drawing/2014/main" val="1352165695"/>
                    </a:ext>
                  </a:extLst>
                </a:gridCol>
                <a:gridCol w="4081021">
                  <a:extLst>
                    <a:ext uri="{9D8B030D-6E8A-4147-A177-3AD203B41FA5}">
                      <a16:colId xmlns:a16="http://schemas.microsoft.com/office/drawing/2014/main" val="3669455314"/>
                    </a:ext>
                  </a:extLst>
                </a:gridCol>
              </a:tblGrid>
              <a:tr h="1184068">
                <a:tc>
                  <a:txBody>
                    <a:bodyPr/>
                    <a:lstStyle/>
                    <a:p>
                      <a:r>
                        <a:rPr kumimoji="1" lang="ja-JP" altLang="en-US" sz="1050" dirty="0"/>
                        <a:t>参考価格 </a:t>
                      </a:r>
                      <a:r>
                        <a:rPr kumimoji="1" lang="en-US" altLang="ja-JP" sz="1050" dirty="0"/>
                        <a:t>[</a:t>
                      </a:r>
                      <a:r>
                        <a:rPr kumimoji="1" lang="ja-JP" altLang="en-US" sz="1050" dirty="0"/>
                        <a:t>税別</a:t>
                      </a:r>
                      <a:r>
                        <a:rPr kumimoji="1" lang="en-US" altLang="ja-JP" sz="105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a:t>
                      </a:r>
                      <a:r>
                        <a:rPr kumimoji="1" lang="ja-JP" altLang="en-US" sz="1050" dirty="0"/>
                        <a:t>幅</a:t>
                      </a:r>
                      <a:r>
                        <a:rPr kumimoji="1" lang="en-US" altLang="ja-JP" sz="1050" dirty="0"/>
                        <a:t>25mm</a:t>
                      </a:r>
                      <a:r>
                        <a:rPr kumimoji="1" lang="ja-JP" altLang="en-US" sz="1050" dirty="0"/>
                        <a:t>・通常タイプ</a:t>
                      </a:r>
                      <a:r>
                        <a:rPr kumimoji="1" lang="en-US" altLang="ja-JP" sz="1050" dirty="0"/>
                        <a:t>)</a:t>
                      </a:r>
                    </a:p>
                  </a:txBody>
                  <a:tcPr marL="85823" marR="85823" marT="42911" marB="42911" anchor="ctr"/>
                </a:tc>
                <a:tc>
                  <a:txBody>
                    <a:bodyPr/>
                    <a:lstStyle/>
                    <a:p>
                      <a:r>
                        <a:rPr kumimoji="1" lang="en-US" altLang="ja-JP" sz="1050" dirty="0"/>
                        <a:t>1,000</a:t>
                      </a:r>
                      <a:r>
                        <a:rPr kumimoji="1" lang="ja-JP" altLang="en-US" sz="1050" dirty="0"/>
                        <a:t>個：</a:t>
                      </a:r>
                      <a:r>
                        <a:rPr kumimoji="1" lang="en-US" altLang="ja-JP" sz="1050" dirty="0"/>
                        <a:t>@28</a:t>
                      </a:r>
                      <a:r>
                        <a:rPr kumimoji="1" lang="ja-JP" altLang="en-US" sz="1050" dirty="0"/>
                        <a:t>円</a:t>
                      </a:r>
                      <a:endParaRPr kumimoji="1" lang="en-US" altLang="ja-JP" sz="1050" dirty="0"/>
                    </a:p>
                    <a:p>
                      <a:r>
                        <a:rPr kumimoji="1" lang="en-US" altLang="ja-JP" sz="1050" dirty="0"/>
                        <a:t>5,000</a:t>
                      </a:r>
                      <a:r>
                        <a:rPr kumimoji="1" lang="ja-JP" altLang="en-US" sz="1050" dirty="0"/>
                        <a:t>個  ：</a:t>
                      </a:r>
                      <a:r>
                        <a:rPr kumimoji="1" lang="en-US" altLang="ja-JP" sz="1050" dirty="0"/>
                        <a:t>@16</a:t>
                      </a:r>
                      <a:r>
                        <a:rPr kumimoji="1" lang="ja-JP" altLang="en-US" sz="1050" dirty="0"/>
                        <a:t>円</a:t>
                      </a:r>
                      <a:endParaRPr kumimoji="1" lang="en-US" altLang="ja-JP" sz="1050" dirty="0"/>
                    </a:p>
                    <a:p>
                      <a:r>
                        <a:rPr kumimoji="1" lang="en-US" altLang="ja-JP" sz="1050" dirty="0"/>
                        <a:t>10,000</a:t>
                      </a:r>
                      <a:r>
                        <a:rPr kumimoji="1" lang="ja-JP" altLang="en-US" sz="1050" dirty="0"/>
                        <a:t>個：</a:t>
                      </a:r>
                      <a:r>
                        <a:rPr kumimoji="1" lang="en-US" altLang="ja-JP" sz="1050" dirty="0"/>
                        <a:t>@13</a:t>
                      </a:r>
                      <a:r>
                        <a:rPr kumimoji="1" lang="ja-JP" altLang="en-US" sz="1050" dirty="0"/>
                        <a:t>円</a:t>
                      </a:r>
                      <a:endParaRPr kumimoji="1" lang="en-US" altLang="ja-JP" sz="1050" dirty="0"/>
                    </a:p>
                    <a:p>
                      <a:r>
                        <a:rPr kumimoji="1" lang="en-US" altLang="ja-JP" sz="1050" dirty="0"/>
                        <a:t>30,000</a:t>
                      </a:r>
                      <a:r>
                        <a:rPr kumimoji="1" lang="ja-JP" altLang="en-US" sz="1050" dirty="0"/>
                        <a:t>個：</a:t>
                      </a:r>
                      <a:r>
                        <a:rPr kumimoji="1" lang="en-US" altLang="ja-JP" sz="1050" dirty="0"/>
                        <a:t>@11</a:t>
                      </a:r>
                      <a:r>
                        <a:rPr kumimoji="1" lang="ja-JP" altLang="en-US" sz="1050" dirty="0"/>
                        <a:t>円</a:t>
                      </a:r>
                      <a:endParaRPr kumimoji="1" lang="en-US" altLang="ja-JP" sz="1050" dirty="0"/>
                    </a:p>
                    <a:p>
                      <a:r>
                        <a:rPr kumimoji="1" lang="en-US" altLang="ja-JP" sz="1050" dirty="0"/>
                        <a:t>50,000</a:t>
                      </a:r>
                      <a:r>
                        <a:rPr kumimoji="1" lang="ja-JP" altLang="en-US" sz="1050" dirty="0"/>
                        <a:t>個：</a:t>
                      </a:r>
                      <a:r>
                        <a:rPr kumimoji="1" lang="en-US" altLang="ja-JP" sz="1050" dirty="0"/>
                        <a:t>@10</a:t>
                      </a:r>
                      <a:r>
                        <a:rPr kumimoji="1" lang="ja-JP" altLang="en-US" sz="1050" dirty="0"/>
                        <a:t>円</a:t>
                      </a:r>
                      <a:endParaRPr kumimoji="1" lang="en-US" altLang="ja-JP" sz="1050" dirty="0"/>
                    </a:p>
                  </a:txBody>
                  <a:tcPr marL="85823" marR="85823" marT="42911" marB="42911" anchor="ctr"/>
                </a:tc>
                <a:extLst>
                  <a:ext uri="{0D108BD9-81ED-4DB2-BD59-A6C34878D82A}">
                    <a16:rowId xmlns:a16="http://schemas.microsoft.com/office/drawing/2014/main" val="765606552"/>
                  </a:ext>
                </a:extLst>
              </a:tr>
              <a:tr h="542450">
                <a:tc>
                  <a:txBody>
                    <a:bodyPr/>
                    <a:lstStyle/>
                    <a:p>
                      <a:r>
                        <a:rPr kumimoji="1" lang="ja-JP" altLang="en-US" sz="1050" dirty="0"/>
                        <a:t>納期</a:t>
                      </a:r>
                      <a:endParaRPr kumimoji="1" lang="en-US" altLang="ja-JP" sz="1050" dirty="0"/>
                    </a:p>
                    <a:p>
                      <a:r>
                        <a:rPr kumimoji="1" lang="en-US" altLang="ja-JP" sz="1050" dirty="0"/>
                        <a:t>(</a:t>
                      </a:r>
                      <a:r>
                        <a:rPr kumimoji="1" lang="ja-JP" altLang="en-US" sz="1050" dirty="0"/>
                        <a:t>～</a:t>
                      </a:r>
                      <a:r>
                        <a:rPr kumimoji="1" lang="en-US" altLang="ja-JP" sz="1050" dirty="0"/>
                        <a:t>2,500</a:t>
                      </a:r>
                      <a:r>
                        <a:rPr kumimoji="1" lang="ja-JP" altLang="en-US" sz="1050" dirty="0"/>
                        <a:t>個</a:t>
                      </a:r>
                      <a:r>
                        <a:rPr kumimoji="1" lang="en-US" altLang="ja-JP" sz="1050" dirty="0"/>
                        <a:t>)</a:t>
                      </a:r>
                      <a:endParaRPr kumimoji="1" lang="ja-JP" altLang="en-US" sz="1050" dirty="0"/>
                    </a:p>
                  </a:txBody>
                  <a:tcPr marL="85823" marR="85823" marT="42911" marB="42911" anchor="ctr"/>
                </a:tc>
                <a:tc>
                  <a:txBody>
                    <a:bodyPr/>
                    <a:lstStyle/>
                    <a:p>
                      <a:r>
                        <a:rPr kumimoji="1" lang="ja-JP" altLang="en-US" sz="1050" dirty="0"/>
                        <a:t>通常対応：</a:t>
                      </a:r>
                      <a:r>
                        <a:rPr kumimoji="1" lang="en-US" altLang="ja-JP" sz="1050" dirty="0"/>
                        <a:t>12</a:t>
                      </a:r>
                      <a:r>
                        <a:rPr kumimoji="1" lang="ja-JP" altLang="en-US" sz="1050" dirty="0"/>
                        <a:t>営業日出荷</a:t>
                      </a:r>
                      <a:endParaRPr kumimoji="1" lang="en-US" altLang="ja-JP" sz="1050" dirty="0"/>
                    </a:p>
                    <a:p>
                      <a:r>
                        <a:rPr kumimoji="1" lang="ja-JP" altLang="en-US" sz="1050" dirty="0"/>
                        <a:t>特急対応：</a:t>
                      </a:r>
                      <a:r>
                        <a:rPr kumimoji="1" lang="en-US" altLang="ja-JP" sz="1050" dirty="0"/>
                        <a:t>8</a:t>
                      </a:r>
                      <a:r>
                        <a:rPr kumimoji="1" lang="ja-JP" altLang="en-US" sz="1050" dirty="0"/>
                        <a:t>営業日出荷（有料：合計金額の</a:t>
                      </a:r>
                      <a:r>
                        <a:rPr kumimoji="1" lang="en-US" altLang="ja-JP" sz="1050" dirty="0"/>
                        <a:t>2</a:t>
                      </a:r>
                      <a:r>
                        <a:rPr kumimoji="1" lang="ja-JP" altLang="en-US" sz="1050" dirty="0"/>
                        <a:t>割増）</a:t>
                      </a:r>
                    </a:p>
                  </a:txBody>
                  <a:tcPr marL="85823" marR="85823" marT="42911" marB="42911" anchor="ctr"/>
                </a:tc>
                <a:extLst>
                  <a:ext uri="{0D108BD9-81ED-4DB2-BD59-A6C34878D82A}">
                    <a16:rowId xmlns:a16="http://schemas.microsoft.com/office/drawing/2014/main" val="665336536"/>
                  </a:ext>
                </a:extLst>
              </a:tr>
              <a:tr h="549959">
                <a:tc>
                  <a:txBody>
                    <a:bodyPr/>
                    <a:lstStyle/>
                    <a:p>
                      <a:r>
                        <a:rPr kumimoji="1" lang="ja-JP" altLang="en-US" sz="1050" dirty="0"/>
                        <a:t>素材</a:t>
                      </a:r>
                    </a:p>
                  </a:txBody>
                  <a:tcPr marL="85823" marR="85823" marT="42911" marB="42911" anchor="ctr"/>
                </a:tc>
                <a:tc>
                  <a:txBody>
                    <a:bodyPr/>
                    <a:lstStyle/>
                    <a:p>
                      <a:r>
                        <a:rPr kumimoji="1" lang="ja-JP" altLang="en-US" sz="1050" b="0" kern="1200" dirty="0">
                          <a:solidFill>
                            <a:schemeClr val="dk1"/>
                          </a:solidFill>
                          <a:effectLst/>
                        </a:rPr>
                        <a:t>デュポン社製タイベック</a:t>
                      </a:r>
                      <a:r>
                        <a:rPr kumimoji="1" lang="en-US" altLang="ja-JP" sz="1050" b="0" kern="1200" dirty="0">
                          <a:solidFill>
                            <a:schemeClr val="dk1"/>
                          </a:solidFill>
                          <a:effectLst/>
                        </a:rPr>
                        <a:t>® 1056D</a:t>
                      </a:r>
                    </a:p>
                    <a:p>
                      <a:r>
                        <a:rPr lang="en-US" altLang="ja-JP" sz="1050" dirty="0">
                          <a:solidFill>
                            <a:schemeClr val="dk1"/>
                          </a:solidFill>
                          <a:latin typeface="メイリオ" panose="020B0604030504040204" pitchFamily="50" charset="-128"/>
                          <a:ea typeface="+mn-ea"/>
                        </a:rPr>
                        <a:t>※</a:t>
                      </a:r>
                      <a:r>
                        <a:rPr lang="ja-JP" altLang="en-US" sz="1050" dirty="0">
                          <a:solidFill>
                            <a:schemeClr val="dk1"/>
                          </a:solidFill>
                          <a:latin typeface="メイリオ" panose="020B0604030504040204" pitchFamily="50" charset="-128"/>
                          <a:ea typeface="+mn-ea"/>
                        </a:rPr>
                        <a:t>耐水性・耐久性のある高密度ポリエチレン不織布</a:t>
                      </a:r>
                      <a:endParaRPr kumimoji="1" lang="ja-JP" altLang="en-US" sz="1050" dirty="0"/>
                    </a:p>
                  </a:txBody>
                  <a:tcPr anchor="ctr"/>
                </a:tc>
                <a:extLst>
                  <a:ext uri="{0D108BD9-81ED-4DB2-BD59-A6C34878D82A}">
                    <a16:rowId xmlns:a16="http://schemas.microsoft.com/office/drawing/2014/main" val="2250431162"/>
                  </a:ext>
                </a:extLst>
              </a:tr>
              <a:tr h="549959">
                <a:tc>
                  <a:txBody>
                    <a:bodyPr/>
                    <a:lstStyle/>
                    <a:p>
                      <a:r>
                        <a:rPr kumimoji="1" lang="ja-JP" altLang="en-US" sz="1050" dirty="0"/>
                        <a:t>サイズ</a:t>
                      </a:r>
                    </a:p>
                  </a:txBody>
                  <a:tcPr marL="85823" marR="85823" marT="42911" marB="42911" anchor="ctr"/>
                </a:tc>
                <a:tc>
                  <a:txBody>
                    <a:bodyPr/>
                    <a:lstStyle/>
                    <a:p>
                      <a:r>
                        <a:rPr kumimoji="1" lang="ja-JP" altLang="en-US" sz="1050" b="0" kern="1200" dirty="0">
                          <a:solidFill>
                            <a:schemeClr val="dk1"/>
                          </a:solidFill>
                          <a:effectLst/>
                        </a:rPr>
                        <a:t>全長：</a:t>
                      </a:r>
                      <a:r>
                        <a:rPr kumimoji="1" lang="en-US" altLang="ja-JP" sz="1050" b="0" kern="1200" dirty="0">
                          <a:solidFill>
                            <a:schemeClr val="dk1"/>
                          </a:solidFill>
                          <a:effectLst/>
                        </a:rPr>
                        <a:t>254mm</a:t>
                      </a:r>
                      <a:r>
                        <a:rPr kumimoji="1" lang="ja-JP" altLang="en-US" sz="1050" b="0" kern="1200" dirty="0">
                          <a:solidFill>
                            <a:schemeClr val="dk1"/>
                          </a:solidFill>
                          <a:effectLst/>
                        </a:rPr>
                        <a:t>　</a:t>
                      </a:r>
                      <a:r>
                        <a:rPr kumimoji="1" lang="en-US" altLang="ja-JP" sz="1050" b="0" kern="1200" dirty="0">
                          <a:solidFill>
                            <a:schemeClr val="dk1"/>
                          </a:solidFill>
                          <a:effectLst/>
                        </a:rPr>
                        <a:t>※</a:t>
                      </a:r>
                      <a:r>
                        <a:rPr kumimoji="1" lang="ja-JP" altLang="en-US" sz="1050" b="0" kern="1200" dirty="0">
                          <a:solidFill>
                            <a:schemeClr val="dk1"/>
                          </a:solidFill>
                          <a:effectLst/>
                        </a:rPr>
                        <a:t>長さ調整可能なフリーサイズ</a:t>
                      </a:r>
                    </a:p>
                    <a:p>
                      <a:r>
                        <a:rPr kumimoji="1" lang="ja-JP" altLang="en-US" sz="1050" b="0" kern="1200" dirty="0">
                          <a:solidFill>
                            <a:schemeClr val="dk1"/>
                          </a:solidFill>
                          <a:effectLst/>
                        </a:rPr>
                        <a:t>幅：</a:t>
                      </a:r>
                      <a:r>
                        <a:rPr kumimoji="1" lang="en-US" altLang="ja-JP" sz="1050" b="0" kern="1200" dirty="0">
                          <a:solidFill>
                            <a:schemeClr val="dk1"/>
                          </a:solidFill>
                          <a:effectLst/>
                        </a:rPr>
                        <a:t>19mm, 25mm</a:t>
                      </a:r>
                    </a:p>
                  </a:txBody>
                  <a:tcPr anchor="ctr"/>
                </a:tc>
                <a:extLst>
                  <a:ext uri="{0D108BD9-81ED-4DB2-BD59-A6C34878D82A}">
                    <a16:rowId xmlns:a16="http://schemas.microsoft.com/office/drawing/2014/main" val="3658847236"/>
                  </a:ext>
                </a:extLst>
              </a:tr>
              <a:tr h="336086">
                <a:tc>
                  <a:txBody>
                    <a:bodyPr/>
                    <a:lstStyle/>
                    <a:p>
                      <a:r>
                        <a:rPr kumimoji="1" lang="ja-JP" altLang="en-US" sz="1050" dirty="0"/>
                        <a:t>加工方法</a:t>
                      </a:r>
                    </a:p>
                  </a:txBody>
                  <a:tcPr marL="85823" marR="85823" marT="42911" marB="42911" anchor="ctr"/>
                </a:tc>
                <a:tc>
                  <a:txBody>
                    <a:bodyPr/>
                    <a:lstStyle/>
                    <a:p>
                      <a:r>
                        <a:rPr kumimoji="1" lang="ja-JP" altLang="en-US" sz="1050" b="0" kern="1200" dirty="0">
                          <a:solidFill>
                            <a:schemeClr val="dk1"/>
                          </a:solidFill>
                          <a:effectLst/>
                        </a:rPr>
                        <a:t>デジタルオフセット印刷（片面フルカラー印刷）</a:t>
                      </a:r>
                      <a:endParaRPr kumimoji="1" lang="en-US" altLang="ja-JP" sz="1050" b="0" i="0" kern="1200" dirty="0">
                        <a:solidFill>
                          <a:schemeClr val="dk1"/>
                        </a:solidFill>
                        <a:effectLst/>
                        <a:latin typeface="+mn-lt"/>
                        <a:ea typeface="+mn-ea"/>
                        <a:cs typeface="+mn-cs"/>
                      </a:endParaRPr>
                    </a:p>
                  </a:txBody>
                  <a:tcPr anchor="ctr"/>
                </a:tc>
                <a:extLst>
                  <a:ext uri="{0D108BD9-81ED-4DB2-BD59-A6C34878D82A}">
                    <a16:rowId xmlns:a16="http://schemas.microsoft.com/office/drawing/2014/main" val="1110475913"/>
                  </a:ext>
                </a:extLst>
              </a:tr>
              <a:tr h="336086">
                <a:tc>
                  <a:txBody>
                    <a:bodyPr/>
                    <a:lstStyle/>
                    <a:p>
                      <a:r>
                        <a:rPr kumimoji="1" lang="ja-JP" altLang="en-US" sz="1050" dirty="0"/>
                        <a:t>シールタイプ</a:t>
                      </a:r>
                    </a:p>
                  </a:txBody>
                  <a:tcPr marL="85823" marR="85823" marT="42911" marB="42911" anchor="ctr"/>
                </a:tc>
                <a:tc>
                  <a:txBody>
                    <a:bodyPr/>
                    <a:lstStyle/>
                    <a:p>
                      <a:r>
                        <a:rPr kumimoji="1" lang="ja-JP" altLang="en-US" sz="1050" b="0" i="0" kern="1200" dirty="0">
                          <a:solidFill>
                            <a:schemeClr val="dk1"/>
                          </a:solidFill>
                          <a:effectLst/>
                          <a:latin typeface="+mn-lt"/>
                          <a:ea typeface="+mn-ea"/>
                          <a:cs typeface="+mn-cs"/>
                        </a:rPr>
                        <a:t>通常タイプ（シール台紙ゴミが剥がれる）</a:t>
                      </a:r>
                    </a:p>
                    <a:p>
                      <a:r>
                        <a:rPr kumimoji="1" lang="ja-JP" altLang="en-US" sz="1050" b="0" i="0" kern="1200" dirty="0">
                          <a:solidFill>
                            <a:schemeClr val="dk1"/>
                          </a:solidFill>
                          <a:effectLst/>
                          <a:latin typeface="+mn-lt"/>
                          <a:ea typeface="+mn-ea"/>
                          <a:cs typeface="+mn-cs"/>
                        </a:rPr>
                        <a:t>ゴミ無しタイプ（シール台紙ゴミが取れない）</a:t>
                      </a:r>
                      <a:endParaRPr kumimoji="1" lang="en-US" altLang="ja-JP" sz="1050" b="0" i="0" kern="1200" dirty="0">
                        <a:solidFill>
                          <a:schemeClr val="dk1"/>
                        </a:solidFill>
                        <a:effectLst/>
                        <a:latin typeface="+mn-lt"/>
                        <a:ea typeface="+mn-ea"/>
                        <a:cs typeface="+mn-cs"/>
                      </a:endParaRPr>
                    </a:p>
                  </a:txBody>
                  <a:tcPr anchor="ctr"/>
                </a:tc>
                <a:extLst>
                  <a:ext uri="{0D108BD9-81ED-4DB2-BD59-A6C34878D82A}">
                    <a16:rowId xmlns:a16="http://schemas.microsoft.com/office/drawing/2014/main" val="1080577462"/>
                  </a:ext>
                </a:extLst>
              </a:tr>
              <a:tr h="549959">
                <a:tc>
                  <a:txBody>
                    <a:bodyPr/>
                    <a:lstStyle/>
                    <a:p>
                      <a:r>
                        <a:rPr kumimoji="1" lang="ja-JP" altLang="en-US" sz="1050" dirty="0"/>
                        <a:t>試作品での校正</a:t>
                      </a:r>
                    </a:p>
                  </a:txBody>
                  <a:tcPr marL="85823" marR="85823" marT="42911" marB="42911" anchor="ctr"/>
                </a:tc>
                <a:tc>
                  <a:txBody>
                    <a:bodyPr/>
                    <a:lstStyle/>
                    <a:p>
                      <a:r>
                        <a:rPr kumimoji="1" lang="ja-JP" altLang="en-US" sz="1050" dirty="0"/>
                        <a:t>写真による現物校正：</a:t>
                      </a:r>
                      <a:r>
                        <a:rPr kumimoji="1" lang="en-US" altLang="ja-JP" sz="1050" dirty="0"/>
                        <a:t>8,000</a:t>
                      </a:r>
                      <a:r>
                        <a:rPr kumimoji="1" lang="ja-JP" altLang="en-US" sz="1050" dirty="0"/>
                        <a:t>円　  </a:t>
                      </a:r>
                      <a:r>
                        <a:rPr kumimoji="1" lang="en-US" altLang="ja-JP" sz="1050" dirty="0"/>
                        <a:t>2</a:t>
                      </a:r>
                      <a:r>
                        <a:rPr kumimoji="1" lang="ja-JP" altLang="en-US" sz="1050" dirty="0"/>
                        <a:t>営業日でメールにて送付</a:t>
                      </a:r>
                    </a:p>
                    <a:p>
                      <a:r>
                        <a:rPr kumimoji="1" lang="ja-JP" altLang="en-US" sz="1050" dirty="0"/>
                        <a:t>郵便による現物校正：</a:t>
                      </a:r>
                      <a:r>
                        <a:rPr kumimoji="1" lang="en-US" altLang="ja-JP" sz="1050" dirty="0"/>
                        <a:t>10,000</a:t>
                      </a:r>
                      <a:r>
                        <a:rPr kumimoji="1" lang="ja-JP" altLang="en-US" sz="1050" dirty="0"/>
                        <a:t>円　</a:t>
                      </a:r>
                      <a:r>
                        <a:rPr kumimoji="1" lang="en-US" altLang="ja-JP" sz="1050" dirty="0"/>
                        <a:t>7</a:t>
                      </a:r>
                      <a:r>
                        <a:rPr kumimoji="1" lang="ja-JP" altLang="en-US" sz="1050" dirty="0"/>
                        <a:t>営業日で都内から出荷</a:t>
                      </a:r>
                    </a:p>
                  </a:txBody>
                  <a:tcPr anchor="ctr"/>
                </a:tc>
                <a:extLst>
                  <a:ext uri="{0D108BD9-81ED-4DB2-BD59-A6C34878D82A}">
                    <a16:rowId xmlns:a16="http://schemas.microsoft.com/office/drawing/2014/main" val="2592231442"/>
                  </a:ext>
                </a:extLst>
              </a:tr>
              <a:tr h="549959">
                <a:tc>
                  <a:txBody>
                    <a:bodyPr/>
                    <a:lstStyle/>
                    <a:p>
                      <a:r>
                        <a:rPr kumimoji="1" lang="ja-JP" altLang="en-US" sz="1050" dirty="0"/>
                        <a:t>包装</a:t>
                      </a:r>
                    </a:p>
                  </a:txBody>
                  <a:tcPr marL="85823" marR="85823" marT="42911" marB="42911" anchor="ctr"/>
                </a:tc>
                <a:tc>
                  <a:txBody>
                    <a:bodyPr/>
                    <a:lstStyle/>
                    <a:p>
                      <a:r>
                        <a:rPr kumimoji="1" lang="ja-JP" altLang="en-US" sz="1050" b="0" kern="1200" dirty="0">
                          <a:solidFill>
                            <a:schemeClr val="dk1"/>
                          </a:solidFill>
                          <a:effectLst/>
                        </a:rPr>
                        <a:t>シート納品</a:t>
                      </a:r>
                    </a:p>
                    <a:p>
                      <a:r>
                        <a:rPr kumimoji="1" lang="en-US" altLang="ja-JP" sz="1050" b="0" kern="1200" dirty="0">
                          <a:solidFill>
                            <a:schemeClr val="dk1"/>
                          </a:solidFill>
                          <a:effectLst/>
                        </a:rPr>
                        <a:t>※</a:t>
                      </a:r>
                      <a:r>
                        <a:rPr kumimoji="1" lang="ja-JP" altLang="en-US" sz="1050" b="0" kern="1200" dirty="0">
                          <a:solidFill>
                            <a:schemeClr val="dk1"/>
                          </a:solidFill>
                          <a:effectLst/>
                        </a:rPr>
                        <a:t>バラ納品（</a:t>
                      </a:r>
                      <a:r>
                        <a:rPr kumimoji="1" lang="en-US" altLang="ja-JP" sz="1050" b="0" kern="1200" dirty="0">
                          <a:solidFill>
                            <a:schemeClr val="dk1"/>
                          </a:solidFill>
                          <a:effectLst/>
                        </a:rPr>
                        <a:t>1</a:t>
                      </a:r>
                      <a:r>
                        <a:rPr kumimoji="1" lang="ja-JP" altLang="en-US" sz="1050" b="0" kern="1200" dirty="0">
                          <a:solidFill>
                            <a:schemeClr val="dk1"/>
                          </a:solidFill>
                          <a:effectLst/>
                        </a:rPr>
                        <a:t>本ずつばらして納品）：有料オプション</a:t>
                      </a:r>
                      <a:r>
                        <a:rPr kumimoji="1" lang="en-US" altLang="ja-JP" sz="1050" b="0" kern="1200" dirty="0">
                          <a:solidFill>
                            <a:schemeClr val="dk1"/>
                          </a:solidFill>
                          <a:effectLst/>
                        </a:rPr>
                        <a:t>(@1</a:t>
                      </a:r>
                      <a:r>
                        <a:rPr kumimoji="1" lang="ja-JP" altLang="en-US" sz="1050" b="0" kern="1200" dirty="0">
                          <a:solidFill>
                            <a:schemeClr val="dk1"/>
                          </a:solidFill>
                          <a:effectLst/>
                        </a:rPr>
                        <a:t>円</a:t>
                      </a:r>
                      <a:r>
                        <a:rPr kumimoji="1" lang="en-US" altLang="ja-JP" sz="1050" b="0" kern="1200" dirty="0">
                          <a:solidFill>
                            <a:schemeClr val="dk1"/>
                          </a:solidFill>
                          <a:effectLst/>
                        </a:rPr>
                        <a:t>)</a:t>
                      </a:r>
                      <a:endParaRPr kumimoji="1" lang="ja-JP" altLang="en-US" sz="1050" dirty="0"/>
                    </a:p>
                  </a:txBody>
                  <a:tcPr anchor="ctr"/>
                </a:tc>
                <a:extLst>
                  <a:ext uri="{0D108BD9-81ED-4DB2-BD59-A6C34878D82A}">
                    <a16:rowId xmlns:a16="http://schemas.microsoft.com/office/drawing/2014/main" val="2389294511"/>
                  </a:ext>
                </a:extLst>
              </a:tr>
              <a:tr h="417561">
                <a:tc>
                  <a:txBody>
                    <a:bodyPr/>
                    <a:lstStyle/>
                    <a:p>
                      <a:r>
                        <a:rPr kumimoji="1" lang="ja-JP" altLang="en-US" sz="1050" dirty="0"/>
                        <a:t>最小制作個数</a:t>
                      </a:r>
                    </a:p>
                  </a:txBody>
                  <a:tcPr marL="85823" marR="85823" marT="42911" marB="42911" anchor="ctr"/>
                </a:tc>
                <a:tc>
                  <a:txBody>
                    <a:bodyPr/>
                    <a:lstStyle/>
                    <a:p>
                      <a:pPr algn="l" fontAlgn="ctr"/>
                      <a:r>
                        <a:rPr lang="en-US" altLang="ja-JP" sz="1050" dirty="0">
                          <a:effectLst/>
                        </a:rPr>
                        <a:t>300</a:t>
                      </a:r>
                      <a:r>
                        <a:rPr lang="ja-JP" altLang="en-US" sz="1050" dirty="0">
                          <a:effectLst/>
                        </a:rPr>
                        <a:t>個</a:t>
                      </a:r>
                    </a:p>
                  </a:txBody>
                  <a:tcPr marL="101600" marR="101600" marT="76200" marB="76200" anchor="ctr"/>
                </a:tc>
                <a:extLst>
                  <a:ext uri="{0D108BD9-81ED-4DB2-BD59-A6C34878D82A}">
                    <a16:rowId xmlns:a16="http://schemas.microsoft.com/office/drawing/2014/main" val="1876375669"/>
                  </a:ext>
                </a:extLst>
              </a:tr>
            </a:tbl>
          </a:graphicData>
        </a:graphic>
      </p:graphicFrame>
      <p:sp>
        <p:nvSpPr>
          <p:cNvPr id="22" name="タイトル 21">
            <a:extLst>
              <a:ext uri="{FF2B5EF4-FFF2-40B4-BE49-F238E27FC236}">
                <a16:creationId xmlns:a16="http://schemas.microsoft.com/office/drawing/2014/main" id="{350D4EDD-658C-48AC-AB2D-4906BCF03C52}"/>
              </a:ext>
            </a:extLst>
          </p:cNvPr>
          <p:cNvSpPr>
            <a:spLocks noGrp="1"/>
          </p:cNvSpPr>
          <p:nvPr>
            <p:ph type="title"/>
          </p:nvPr>
        </p:nvSpPr>
        <p:spPr>
          <a:xfrm>
            <a:off x="413331" y="341962"/>
            <a:ext cx="7094668" cy="673601"/>
          </a:xfrm>
        </p:spPr>
        <p:txBody>
          <a:bodyPr>
            <a:normAutofit/>
          </a:bodyPr>
          <a:lstStyle/>
          <a:p>
            <a:r>
              <a:rPr kumimoji="1" lang="ja-JP" altLang="en-US" sz="3200" dirty="0"/>
              <a:t>合成紙リストバンド</a:t>
            </a:r>
            <a:endParaRPr lang="ja-JP" altLang="en-US" sz="3200" dirty="0"/>
          </a:p>
        </p:txBody>
      </p:sp>
      <p:grpSp>
        <p:nvGrpSpPr>
          <p:cNvPr id="48" name="グループ化 47">
            <a:extLst>
              <a:ext uri="{FF2B5EF4-FFF2-40B4-BE49-F238E27FC236}">
                <a16:creationId xmlns:a16="http://schemas.microsoft.com/office/drawing/2014/main" id="{303548F2-A70D-48CF-B269-A0FDB64AAD9D}"/>
              </a:ext>
            </a:extLst>
          </p:cNvPr>
          <p:cNvGrpSpPr/>
          <p:nvPr/>
        </p:nvGrpSpPr>
        <p:grpSpPr>
          <a:xfrm>
            <a:off x="648485" y="4330148"/>
            <a:ext cx="4855007" cy="1909154"/>
            <a:chOff x="537067" y="4639022"/>
            <a:chExt cx="4855007" cy="1909154"/>
          </a:xfrm>
        </p:grpSpPr>
        <p:sp>
          <p:nvSpPr>
            <p:cNvPr id="16" name="フリーフォーム: 図形 15">
              <a:extLst>
                <a:ext uri="{FF2B5EF4-FFF2-40B4-BE49-F238E27FC236}">
                  <a16:creationId xmlns:a16="http://schemas.microsoft.com/office/drawing/2014/main" id="{3C811241-CC2B-4CFF-9AA4-457C930EC0BE}"/>
                </a:ext>
              </a:extLst>
            </p:cNvPr>
            <p:cNvSpPr/>
            <p:nvPr/>
          </p:nvSpPr>
          <p:spPr>
            <a:xfrm>
              <a:off x="537067" y="5737269"/>
              <a:ext cx="1301309" cy="810907"/>
            </a:xfrm>
            <a:custGeom>
              <a:avLst/>
              <a:gdLst>
                <a:gd name="connsiteX0" fmla="*/ 0 w 2105112"/>
                <a:gd name="connsiteY0" fmla="*/ 126307 h 1263067"/>
                <a:gd name="connsiteX1" fmla="*/ 126307 w 2105112"/>
                <a:gd name="connsiteY1" fmla="*/ 0 h 1263067"/>
                <a:gd name="connsiteX2" fmla="*/ 1978805 w 2105112"/>
                <a:gd name="connsiteY2" fmla="*/ 0 h 1263067"/>
                <a:gd name="connsiteX3" fmla="*/ 2105112 w 2105112"/>
                <a:gd name="connsiteY3" fmla="*/ 126307 h 1263067"/>
                <a:gd name="connsiteX4" fmla="*/ 2105112 w 2105112"/>
                <a:gd name="connsiteY4" fmla="*/ 1136760 h 1263067"/>
                <a:gd name="connsiteX5" fmla="*/ 1978805 w 2105112"/>
                <a:gd name="connsiteY5" fmla="*/ 1263067 h 1263067"/>
                <a:gd name="connsiteX6" fmla="*/ 126307 w 2105112"/>
                <a:gd name="connsiteY6" fmla="*/ 1263067 h 1263067"/>
                <a:gd name="connsiteX7" fmla="*/ 0 w 2105112"/>
                <a:gd name="connsiteY7" fmla="*/ 1136760 h 1263067"/>
                <a:gd name="connsiteX8" fmla="*/ 0 w 2105112"/>
                <a:gd name="connsiteY8" fmla="*/ 126307 h 1263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5112" h="1263067">
                  <a:moveTo>
                    <a:pt x="0" y="126307"/>
                  </a:moveTo>
                  <a:cubicBezTo>
                    <a:pt x="0" y="56550"/>
                    <a:pt x="56550" y="0"/>
                    <a:pt x="126307" y="0"/>
                  </a:cubicBezTo>
                  <a:lnTo>
                    <a:pt x="1978805" y="0"/>
                  </a:lnTo>
                  <a:cubicBezTo>
                    <a:pt x="2048562" y="0"/>
                    <a:pt x="2105112" y="56550"/>
                    <a:pt x="2105112" y="126307"/>
                  </a:cubicBezTo>
                  <a:lnTo>
                    <a:pt x="2105112" y="1136760"/>
                  </a:lnTo>
                  <a:cubicBezTo>
                    <a:pt x="2105112" y="1206517"/>
                    <a:pt x="2048562" y="1263067"/>
                    <a:pt x="1978805" y="1263067"/>
                  </a:cubicBezTo>
                  <a:lnTo>
                    <a:pt x="126307" y="1263067"/>
                  </a:lnTo>
                  <a:cubicBezTo>
                    <a:pt x="56550" y="1263067"/>
                    <a:pt x="0" y="1206517"/>
                    <a:pt x="0" y="1136760"/>
                  </a:cubicBezTo>
                  <a:lnTo>
                    <a:pt x="0" y="126307"/>
                  </a:lnTo>
                  <a:close/>
                </a:path>
              </a:pathLst>
            </a:custGeom>
            <a:solidFill>
              <a:schemeClr val="accent5"/>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9384" tIns="109384" rIns="109384" bIns="109384" numCol="1" spcCol="1270" anchor="ctr" anchorCtr="0">
              <a:noAutofit/>
            </a:bodyPr>
            <a:lstStyle/>
            <a:p>
              <a:pPr marL="0" lvl="0" indent="0" algn="ctr" defTabSz="844550">
                <a:lnSpc>
                  <a:spcPct val="90000"/>
                </a:lnSpc>
                <a:spcBef>
                  <a:spcPct val="0"/>
                </a:spcBef>
                <a:spcAft>
                  <a:spcPct val="35000"/>
                </a:spcAft>
                <a:buNone/>
              </a:pPr>
              <a:r>
                <a:rPr lang="ja-JP" altLang="en-US" sz="1400" b="1" dirty="0"/>
                <a:t>生産国などの印字が無い</a:t>
              </a:r>
            </a:p>
          </p:txBody>
        </p:sp>
        <p:grpSp>
          <p:nvGrpSpPr>
            <p:cNvPr id="47" name="グループ化 46">
              <a:extLst>
                <a:ext uri="{FF2B5EF4-FFF2-40B4-BE49-F238E27FC236}">
                  <a16:creationId xmlns:a16="http://schemas.microsoft.com/office/drawing/2014/main" id="{A7A39986-FACF-423C-A1F0-FF83ABE5A4EA}"/>
                </a:ext>
              </a:extLst>
            </p:cNvPr>
            <p:cNvGrpSpPr/>
            <p:nvPr/>
          </p:nvGrpSpPr>
          <p:grpSpPr>
            <a:xfrm>
              <a:off x="537068" y="4639022"/>
              <a:ext cx="4855006" cy="810907"/>
              <a:chOff x="537068" y="4639022"/>
              <a:chExt cx="4855006" cy="810907"/>
            </a:xfrm>
          </p:grpSpPr>
          <p:sp>
            <p:nvSpPr>
              <p:cNvPr id="13" name="フリーフォーム: 図形 12">
                <a:extLst>
                  <a:ext uri="{FF2B5EF4-FFF2-40B4-BE49-F238E27FC236}">
                    <a16:creationId xmlns:a16="http://schemas.microsoft.com/office/drawing/2014/main" id="{736E0C6B-91E6-4300-BA3D-4288CB3D3C17}"/>
                  </a:ext>
                </a:extLst>
              </p:cNvPr>
              <p:cNvSpPr/>
              <p:nvPr/>
            </p:nvSpPr>
            <p:spPr>
              <a:xfrm>
                <a:off x="537068" y="4639022"/>
                <a:ext cx="1301309" cy="810907"/>
              </a:xfrm>
              <a:custGeom>
                <a:avLst/>
                <a:gdLst>
                  <a:gd name="connsiteX0" fmla="*/ 0 w 2105112"/>
                  <a:gd name="connsiteY0" fmla="*/ 126307 h 1263067"/>
                  <a:gd name="connsiteX1" fmla="*/ 126307 w 2105112"/>
                  <a:gd name="connsiteY1" fmla="*/ 0 h 1263067"/>
                  <a:gd name="connsiteX2" fmla="*/ 1978805 w 2105112"/>
                  <a:gd name="connsiteY2" fmla="*/ 0 h 1263067"/>
                  <a:gd name="connsiteX3" fmla="*/ 2105112 w 2105112"/>
                  <a:gd name="connsiteY3" fmla="*/ 126307 h 1263067"/>
                  <a:gd name="connsiteX4" fmla="*/ 2105112 w 2105112"/>
                  <a:gd name="connsiteY4" fmla="*/ 1136760 h 1263067"/>
                  <a:gd name="connsiteX5" fmla="*/ 1978805 w 2105112"/>
                  <a:gd name="connsiteY5" fmla="*/ 1263067 h 1263067"/>
                  <a:gd name="connsiteX6" fmla="*/ 126307 w 2105112"/>
                  <a:gd name="connsiteY6" fmla="*/ 1263067 h 1263067"/>
                  <a:gd name="connsiteX7" fmla="*/ 0 w 2105112"/>
                  <a:gd name="connsiteY7" fmla="*/ 1136760 h 1263067"/>
                  <a:gd name="connsiteX8" fmla="*/ 0 w 2105112"/>
                  <a:gd name="connsiteY8" fmla="*/ 126307 h 1263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5112" h="1263067">
                    <a:moveTo>
                      <a:pt x="0" y="126307"/>
                    </a:moveTo>
                    <a:cubicBezTo>
                      <a:pt x="0" y="56550"/>
                      <a:pt x="56550" y="0"/>
                      <a:pt x="126307" y="0"/>
                    </a:cubicBezTo>
                    <a:lnTo>
                      <a:pt x="1978805" y="0"/>
                    </a:lnTo>
                    <a:cubicBezTo>
                      <a:pt x="2048562" y="0"/>
                      <a:pt x="2105112" y="56550"/>
                      <a:pt x="2105112" y="126307"/>
                    </a:cubicBezTo>
                    <a:lnTo>
                      <a:pt x="2105112" y="1136760"/>
                    </a:lnTo>
                    <a:cubicBezTo>
                      <a:pt x="2105112" y="1206517"/>
                      <a:pt x="2048562" y="1263067"/>
                      <a:pt x="1978805" y="1263067"/>
                    </a:cubicBezTo>
                    <a:lnTo>
                      <a:pt x="126307" y="1263067"/>
                    </a:lnTo>
                    <a:cubicBezTo>
                      <a:pt x="56550" y="1263067"/>
                      <a:pt x="0" y="1206517"/>
                      <a:pt x="0" y="1136760"/>
                    </a:cubicBezTo>
                    <a:lnTo>
                      <a:pt x="0" y="126307"/>
                    </a:lnTo>
                    <a:close/>
                  </a:path>
                </a:pathLst>
              </a:custGeom>
              <a:solidFill>
                <a:schemeClr val="accent5"/>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9384" tIns="109384" rIns="109384" bIns="109384" numCol="1" spcCol="1270" anchor="ctr" anchorCtr="0">
                <a:noAutofit/>
              </a:bodyPr>
              <a:lstStyle/>
              <a:p>
                <a:pPr marL="0" lvl="0" indent="0" algn="ctr" defTabSz="755650">
                  <a:lnSpc>
                    <a:spcPct val="90000"/>
                  </a:lnSpc>
                  <a:spcBef>
                    <a:spcPct val="0"/>
                  </a:spcBef>
                  <a:spcAft>
                    <a:spcPct val="35000"/>
                  </a:spcAft>
                  <a:buNone/>
                </a:pPr>
                <a:r>
                  <a:rPr lang="ja-JP" altLang="en-US" sz="1400" b="1" dirty="0">
                    <a:solidFill>
                      <a:schemeClr val="bg1"/>
                    </a:solidFill>
                    <a:latin typeface="メイリオ" panose="020B0604030504040204" pitchFamily="50" charset="-128"/>
                    <a:ea typeface="メイリオ" panose="020B0604030504040204" pitchFamily="50" charset="-128"/>
                  </a:rPr>
                  <a:t>再装着不可で不正防止</a:t>
                </a:r>
                <a:endParaRPr lang="ja-JP" altLang="en-US" sz="1400" b="1" kern="1200" dirty="0">
                  <a:solidFill>
                    <a:schemeClr val="bg1"/>
                  </a:solidFill>
                  <a:latin typeface="メイリオ" panose="020B0604030504040204" pitchFamily="50" charset="-128"/>
                  <a:ea typeface="メイリオ" panose="020B0604030504040204" pitchFamily="50" charset="-128"/>
                </a:endParaRPr>
              </a:p>
            </p:txBody>
          </p:sp>
          <p:sp>
            <p:nvSpPr>
              <p:cNvPr id="44" name="テキスト ボックス 43">
                <a:extLst>
                  <a:ext uri="{FF2B5EF4-FFF2-40B4-BE49-F238E27FC236}">
                    <a16:creationId xmlns:a16="http://schemas.microsoft.com/office/drawing/2014/main" id="{52639B37-893A-4959-987C-9B4DB8214A70}"/>
                  </a:ext>
                </a:extLst>
              </p:cNvPr>
              <p:cNvSpPr txBox="1"/>
              <p:nvPr/>
            </p:nvSpPr>
            <p:spPr>
              <a:xfrm>
                <a:off x="1838376" y="4718077"/>
                <a:ext cx="3553698" cy="646331"/>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rPr>
                  <a:t>一度外すとシール部分が破れ再装着できません。</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再装着による不正を防止でき、イベントの入退場管理チケットに人気。</a:t>
                </a:r>
                <a:endParaRPr lang="en-US" altLang="ja-JP" sz="1200" dirty="0">
                  <a:latin typeface="メイリオ" panose="020B0604030504040204" pitchFamily="50" charset="-128"/>
                  <a:ea typeface="メイリオ" panose="020B0604030504040204" pitchFamily="50" charset="-128"/>
                </a:endParaRPr>
              </a:p>
            </p:txBody>
          </p:sp>
        </p:grpSp>
        <p:sp>
          <p:nvSpPr>
            <p:cNvPr id="46" name="テキスト ボックス 45">
              <a:extLst>
                <a:ext uri="{FF2B5EF4-FFF2-40B4-BE49-F238E27FC236}">
                  <a16:creationId xmlns:a16="http://schemas.microsoft.com/office/drawing/2014/main" id="{4E90372D-F216-46E6-9A06-540136B1D522}"/>
                </a:ext>
              </a:extLst>
            </p:cNvPr>
            <p:cNvSpPr txBox="1"/>
            <p:nvPr/>
          </p:nvSpPr>
          <p:spPr>
            <a:xfrm>
              <a:off x="1838376" y="5911890"/>
              <a:ext cx="3553698" cy="429348"/>
            </a:xfrm>
            <a:prstGeom prst="rect">
              <a:avLst/>
            </a:prstGeom>
            <a:noFill/>
          </p:spPr>
          <p:txBody>
            <a:bodyPr wrap="square" rtlCol="0">
              <a:spAutoFit/>
            </a:bodyPr>
            <a:lstStyle/>
            <a:p>
              <a:pPr marL="0" lvl="1" algn="l" defTabSz="577850">
                <a:lnSpc>
                  <a:spcPct val="90000"/>
                </a:lnSpc>
                <a:spcBef>
                  <a:spcPct val="0"/>
                </a:spcBef>
                <a:spcAft>
                  <a:spcPct val="15000"/>
                </a:spcAft>
              </a:pPr>
              <a:r>
                <a:rPr lang="ja-JP" altLang="en-US" sz="1200" dirty="0">
                  <a:solidFill>
                    <a:schemeClr val="dk1"/>
                  </a:solidFill>
                  <a:latin typeface="メイリオ" panose="020B0604030504040204" pitchFamily="50" charset="-128"/>
                  <a:ea typeface="メイリオ" panose="020B0604030504040204" pitchFamily="50" charset="-128"/>
                </a:rPr>
                <a:t>〇〇</a:t>
              </a:r>
              <a:r>
                <a:rPr lang="en-US" altLang="ja-JP" sz="1200" dirty="0">
                  <a:solidFill>
                    <a:schemeClr val="dk1"/>
                  </a:solidFill>
                  <a:latin typeface="メイリオ" panose="020B0604030504040204" pitchFamily="50" charset="-128"/>
                  <a:ea typeface="メイリオ" panose="020B0604030504040204" pitchFamily="50" charset="-128"/>
                </a:rPr>
                <a:t>BAND</a:t>
              </a:r>
              <a:r>
                <a:rPr lang="ja-JP" altLang="en-US" sz="1200" dirty="0">
                  <a:solidFill>
                    <a:schemeClr val="dk1"/>
                  </a:solidFill>
                  <a:latin typeface="メイリオ" panose="020B0604030504040204" pitchFamily="50" charset="-128"/>
                  <a:ea typeface="メイリオ" panose="020B0604030504040204" pitchFamily="50" charset="-128"/>
                </a:rPr>
                <a:t>などのブランド名や生産国の印字がなく完全オリジナルデザインで制作可能。</a:t>
              </a:r>
            </a:p>
          </p:txBody>
        </p:sp>
      </p:grpSp>
      <p:grpSp>
        <p:nvGrpSpPr>
          <p:cNvPr id="3" name="グループ化 2">
            <a:extLst>
              <a:ext uri="{FF2B5EF4-FFF2-40B4-BE49-F238E27FC236}">
                <a16:creationId xmlns:a16="http://schemas.microsoft.com/office/drawing/2014/main" id="{0B405002-BA9C-F2F1-7B8F-0FE8FEF3802A}"/>
              </a:ext>
            </a:extLst>
          </p:cNvPr>
          <p:cNvGrpSpPr/>
          <p:nvPr/>
        </p:nvGrpSpPr>
        <p:grpSpPr>
          <a:xfrm>
            <a:off x="1317828" y="1510351"/>
            <a:ext cx="3918429" cy="2436891"/>
            <a:chOff x="1317828" y="1510351"/>
            <a:chExt cx="3918429" cy="2436891"/>
          </a:xfrm>
        </p:grpSpPr>
        <p:pic>
          <p:nvPicPr>
            <p:cNvPr id="2" name="図 1" descr="図形 が含まれている画像&#10;&#10;自動的に生成された説明">
              <a:extLst>
                <a:ext uri="{FF2B5EF4-FFF2-40B4-BE49-F238E27FC236}">
                  <a16:creationId xmlns:a16="http://schemas.microsoft.com/office/drawing/2014/main" id="{488017E0-72F1-4ACE-8178-7018447117A4}"/>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1317828" y="1510351"/>
              <a:ext cx="3240002" cy="2160000"/>
            </a:xfrm>
            <a:prstGeom prst="rect">
              <a:avLst/>
            </a:prstGeom>
          </p:spPr>
        </p:pic>
        <p:sp>
          <p:nvSpPr>
            <p:cNvPr id="35" name="テキスト ボックス 34">
              <a:extLst>
                <a:ext uri="{FF2B5EF4-FFF2-40B4-BE49-F238E27FC236}">
                  <a16:creationId xmlns:a16="http://schemas.microsoft.com/office/drawing/2014/main" id="{B26F2909-48A6-4D82-91FD-21FF89A5EAC6}"/>
                </a:ext>
              </a:extLst>
            </p:cNvPr>
            <p:cNvSpPr txBox="1"/>
            <p:nvPr/>
          </p:nvSpPr>
          <p:spPr>
            <a:xfrm>
              <a:off x="1743988" y="1881372"/>
              <a:ext cx="903928" cy="253916"/>
            </a:xfrm>
            <a:prstGeom prst="rect">
              <a:avLst/>
            </a:prstGeom>
            <a:solidFill>
              <a:schemeClr val="bg1"/>
            </a:solidFill>
          </p:spPr>
          <p:txBody>
            <a:bodyPr wrap="square" rtlCol="0">
              <a:spAutoFit/>
            </a:bodyPr>
            <a:lstStyle/>
            <a:p>
              <a:r>
                <a:rPr kumimoji="1" lang="ja-JP" altLang="en-US" sz="1050" dirty="0"/>
                <a:t>裏面は白色</a:t>
              </a:r>
            </a:p>
          </p:txBody>
        </p:sp>
        <p:cxnSp>
          <p:nvCxnSpPr>
            <p:cNvPr id="36" name="直線コネクタ 35">
              <a:extLst>
                <a:ext uri="{FF2B5EF4-FFF2-40B4-BE49-F238E27FC236}">
                  <a16:creationId xmlns:a16="http://schemas.microsoft.com/office/drawing/2014/main" id="{8B0D1D71-187C-43A2-A8B5-19BC938EA215}"/>
                </a:ext>
              </a:extLst>
            </p:cNvPr>
            <p:cNvCxnSpPr>
              <a:cxnSpLocks/>
            </p:cNvCxnSpPr>
            <p:nvPr/>
          </p:nvCxnSpPr>
          <p:spPr>
            <a:xfrm flipH="1">
              <a:off x="1949794" y="2091233"/>
              <a:ext cx="246159" cy="415076"/>
            </a:xfrm>
            <a:prstGeom prst="line">
              <a:avLst/>
            </a:prstGeom>
          </p:spPr>
          <p:style>
            <a:lnRef idx="1">
              <a:schemeClr val="dk1"/>
            </a:lnRef>
            <a:fillRef idx="0">
              <a:schemeClr val="dk1"/>
            </a:fillRef>
            <a:effectRef idx="0">
              <a:schemeClr val="dk1"/>
            </a:effectRef>
            <a:fontRef idx="minor">
              <a:schemeClr val="tx1"/>
            </a:fontRef>
          </p:style>
        </p:cxnSp>
        <p:sp>
          <p:nvSpPr>
            <p:cNvPr id="23" name="テキスト ボックス 22">
              <a:extLst>
                <a:ext uri="{FF2B5EF4-FFF2-40B4-BE49-F238E27FC236}">
                  <a16:creationId xmlns:a16="http://schemas.microsoft.com/office/drawing/2014/main" id="{F3028209-3FB5-4F9E-963A-C7FE6D42B3E6}"/>
                </a:ext>
              </a:extLst>
            </p:cNvPr>
            <p:cNvSpPr txBox="1"/>
            <p:nvPr/>
          </p:nvSpPr>
          <p:spPr>
            <a:xfrm>
              <a:off x="3430958" y="3516355"/>
              <a:ext cx="1805299" cy="430887"/>
            </a:xfrm>
            <a:prstGeom prst="rect">
              <a:avLst/>
            </a:prstGeom>
            <a:solidFill>
              <a:schemeClr val="bg1"/>
            </a:solidFill>
          </p:spPr>
          <p:txBody>
            <a:bodyPr wrap="square">
              <a:spAutoFit/>
            </a:bodyPr>
            <a:lstStyle/>
            <a:p>
              <a:r>
                <a:rPr kumimoji="1" lang="ja-JP" altLang="en-US" sz="1050" dirty="0"/>
                <a:t>下地の白色が見えない</a:t>
              </a:r>
              <a:endParaRPr kumimoji="1" lang="en-US" altLang="ja-JP" sz="1050" dirty="0"/>
            </a:p>
            <a:p>
              <a:r>
                <a:rPr kumimoji="1" lang="ja-JP" altLang="en-US" sz="1050" dirty="0"/>
                <a:t>片面フルカラー印刷が可能</a:t>
              </a:r>
            </a:p>
          </p:txBody>
        </p:sp>
        <p:cxnSp>
          <p:nvCxnSpPr>
            <p:cNvPr id="24" name="直線コネクタ 23">
              <a:extLst>
                <a:ext uri="{FF2B5EF4-FFF2-40B4-BE49-F238E27FC236}">
                  <a16:creationId xmlns:a16="http://schemas.microsoft.com/office/drawing/2014/main" id="{7AA9AD1D-86BB-4228-9EE0-844F1AF3F1A3}"/>
                </a:ext>
              </a:extLst>
            </p:cNvPr>
            <p:cNvCxnSpPr>
              <a:cxnSpLocks/>
            </p:cNvCxnSpPr>
            <p:nvPr/>
          </p:nvCxnSpPr>
          <p:spPr>
            <a:xfrm flipH="1" flipV="1">
              <a:off x="3127762" y="3309418"/>
              <a:ext cx="303196" cy="206937"/>
            </a:xfrm>
            <a:prstGeom prst="line">
              <a:avLst/>
            </a:prstGeom>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11677460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1667</Words>
  <Application>Microsoft Office PowerPoint</Application>
  <PresentationFormat>ワイド画面</PresentationFormat>
  <Paragraphs>228</Paragraphs>
  <Slides>6</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メイリオ</vt:lpstr>
      <vt:lpstr>Arial</vt:lpstr>
      <vt:lpstr>Century Gothic</vt:lpstr>
      <vt:lpstr>Office テーマ</vt:lpstr>
      <vt:lpstr>シルク印刷シリコンリストバンド</vt:lpstr>
      <vt:lpstr>デボス加工シリコンリストバンド</vt:lpstr>
      <vt:lpstr>エンボス加工シリコンリストバンド</vt:lpstr>
      <vt:lpstr>PowerPoint プレゼンテーション</vt:lpstr>
      <vt:lpstr>布製リストバンド</vt:lpstr>
      <vt:lpstr>合成紙リストバンド</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2024-06-17T04:34:15Z</dcterms:created>
  <dcterms:modified xsi:type="dcterms:W3CDTF">2024-06-17T04:34:27Z</dcterms:modified>
</cp:coreProperties>
</file>